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1"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57"/>
    <p:restoredTop sz="94692"/>
  </p:normalViewPr>
  <p:slideViewPr>
    <p:cSldViewPr snapToGrid="0">
      <p:cViewPr varScale="1">
        <p:scale>
          <a:sx n="143" d="100"/>
          <a:sy n="143" d="100"/>
        </p:scale>
        <p:origin x="216" y="4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58305290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58305290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58305290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58305290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58305290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58305290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58305290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58305290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58305290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58305290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393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57d2694a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57d2694a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57d2694a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757d2694a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5886504a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5886504a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57d2694a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57d2694a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7d2694a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7d2694a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5886504ab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5886504ab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57d2694a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57d2694a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57d2694a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57d2694a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57d2694a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57d2694a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it-IT" smtClean="0"/>
              <a:t>Fare clic per modificare stile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it-IT" smtClean="0"/>
              <a:t>Fare clic per modificare stile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gli stili del testo dello schema</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nb-NO" smtClean="0"/>
              <a:t>‹n.›</a:t>
            </a:fld>
            <a:endParaRPr lang="nb-NO"/>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it-IT" smtClean="0"/>
              <a:t>Fare clic per modificare stile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11/25/19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it-IT" smtClean="0"/>
              <a:t>Fare clic per modificare stile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gli stili del testo dello schema</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11/25/19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nb-NO" smtClean="0"/>
              <a:t>‹n.›</a:t>
            </a:fld>
            <a:endParaRPr lang="nb-NO"/>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it-IT" smtClean="0"/>
              <a:t>Fare clic per modificare stile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gli stili del testo dello schema</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11/25/19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it-IT" smtClean="0"/>
              <a:t>Fare clic per modificare stile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extLst>
      <p:ext uri="{BB962C8B-B14F-4D97-AF65-F5344CB8AC3E}">
        <p14:creationId xmlns:p14="http://schemas.microsoft.com/office/powerpoint/2010/main" val="31872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it-IT" smtClean="0"/>
              <a:t>Fare clic per modificare stile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stile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it-IT" smtClean="0"/>
              <a:t>Fare clic per modificare stile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11/25/19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11/25/19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nb-NO" smtClean="0"/>
              <a:t>‹n.›</a:t>
            </a:fld>
            <a:endParaRPr lang="nb-NO"/>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it-IT" smtClean="0"/>
              <a:t>Fare clic per modificare stile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48A87A34-81AB-432B-8DAE-1953F412C126}" type="datetimeFigureOut">
              <a:rPr lang="en-US" smtClean="0"/>
              <a:pPr/>
              <a:t>11/25/19</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marL="0" lvl="0" indent="0" algn="r" rtl="0">
              <a:spcBef>
                <a:spcPts val="0"/>
              </a:spcBef>
              <a:spcAft>
                <a:spcPts val="0"/>
              </a:spcAft>
              <a:buNone/>
            </a:pPr>
            <a:fld id="{00000000-1234-1234-1234-123412341234}" type="slidenum">
              <a:rPr lang="nb-NO" smtClean="0"/>
              <a:t>‹n.›</a:t>
            </a:fld>
            <a:endParaRPr lang="nb-NO"/>
          </a:p>
        </p:txBody>
      </p:sp>
    </p:spTree>
    <p:extLst>
      <p:ext uri="{BB962C8B-B14F-4D97-AF65-F5344CB8AC3E}">
        <p14:creationId xmlns:p14="http://schemas.microsoft.com/office/powerpoint/2010/main" val="19392323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sldNum="0"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g"/><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9.png"/><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convenzioneeuropeapaesaggio.beniculturali.it/" TargetMode="External"/><Relationship Id="rId4" Type="http://schemas.openxmlformats.org/officeDocument/2006/relationships/hyperlink" Target="http://www.sinanet.isprambiente.it/gelso/tematiche/buone-pratiche-per-il-paesaggio/convenzione-europea-del-paesaggio" TargetMode="External"/><Relationship Id="rId5" Type="http://schemas.openxmlformats.org/officeDocument/2006/relationships/hyperlink" Target="https://www.confinionline.it/detail.aspx?prog=64951" TargetMode="External"/><Relationship Id="rId6" Type="http://schemas.openxmlformats.org/officeDocument/2006/relationships/hyperlink" Target="https://it.wikipedia.org/wiki/Paesaggio" TargetMode="External"/><Relationship Id="rId7" Type="http://schemas.openxmlformats.org/officeDocument/2006/relationships/hyperlink" Target="http://www.treccani.it/enciclopedia/paesaggio/" TargetMode="External"/><Relationship Id="rId8" Type="http://schemas.openxmlformats.org/officeDocument/2006/relationships/hyperlink" Target="https://territorio.regione.emilia-romagna.it/paesaggio/il-paesaggio/il-paesaggio" TargetMode="External"/><Relationship Id="rId9" Type="http://schemas.openxmlformats.org/officeDocument/2006/relationships/hyperlink" Target="http://www.scuoleasso.gov.it/inclusione/wp-content/uploads/2014/10/010-031-uni1.pdf" TargetMode="External"/><Relationship Id="rId10" Type="http://schemas.openxmlformats.org/officeDocument/2006/relationships/hyperlink" Target="http://people.unica.it/adm/files/2007/11/presentazione-ambiente-paesaggio-territorio.pdf" TargetMode="External"/><Relationship Id="rId11" Type="http://schemas.openxmlformats.org/officeDocument/2006/relationships/hyperlink" Target="http://www.umbriageo.regione.umbria.it/" TargetMode="External"/><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0" y="0"/>
            <a:ext cx="9144000" cy="514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2400" b="1" dirty="0">
                <a:solidFill>
                  <a:srgbClr val="FF0000"/>
                </a:solidFill>
                <a:latin typeface="Calibri"/>
                <a:ea typeface="Calibri"/>
                <a:cs typeface="Calibri"/>
                <a:sym typeface="Calibri"/>
              </a:rPr>
              <a:t>Classe </a:t>
            </a:r>
            <a:r>
              <a:rPr lang="it" sz="2400" b="1" dirty="0" smtClean="0">
                <a:solidFill>
                  <a:srgbClr val="FF0000"/>
                </a:solidFill>
                <a:latin typeface="Calibri"/>
                <a:ea typeface="Calibri"/>
                <a:cs typeface="Calibri"/>
                <a:sym typeface="Calibri"/>
              </a:rPr>
              <a:t>1AE</a:t>
            </a:r>
            <a:r>
              <a:rPr lang="it-IT" sz="2400" b="1" dirty="0" smtClean="0">
                <a:solidFill>
                  <a:srgbClr val="FF0000"/>
                </a:solidFill>
                <a:latin typeface="Calibri"/>
                <a:ea typeface="Calibri"/>
                <a:cs typeface="Calibri"/>
                <a:sym typeface="Calibri"/>
              </a:rPr>
              <a:t> Istituto Rosselli - Rasetti</a:t>
            </a:r>
            <a:endParaRPr sz="2400" b="1" dirty="0">
              <a:solidFill>
                <a:srgbClr val="FF0000"/>
              </a:solidFill>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0" lvl="0" indent="0" algn="ctr" rtl="0">
              <a:spcBef>
                <a:spcPts val="0"/>
              </a:spcBef>
              <a:spcAft>
                <a:spcPts val="0"/>
              </a:spcAft>
              <a:buNone/>
            </a:pPr>
            <a:r>
              <a:rPr lang="it" sz="4800" b="1" dirty="0">
                <a:latin typeface="Calibri"/>
                <a:ea typeface="Calibri"/>
                <a:cs typeface="Calibri"/>
                <a:sym typeface="Calibri"/>
              </a:rPr>
              <a:t> </a:t>
            </a:r>
            <a:r>
              <a:rPr lang="it" sz="4800" b="1" dirty="0">
                <a:solidFill>
                  <a:srgbClr val="FF0000"/>
                </a:solidFill>
                <a:latin typeface="Calibri"/>
                <a:ea typeface="Calibri"/>
                <a:cs typeface="Calibri"/>
                <a:sym typeface="Calibri"/>
              </a:rPr>
              <a:t>INsieme per il </a:t>
            </a:r>
            <a:r>
              <a:rPr lang="it" sz="4800" b="1" dirty="0" smtClean="0">
                <a:solidFill>
                  <a:srgbClr val="FF0000"/>
                </a:solidFill>
                <a:latin typeface="Calibri"/>
                <a:ea typeface="Calibri"/>
                <a:cs typeface="Calibri"/>
                <a:sym typeface="Calibri"/>
              </a:rPr>
              <a:t>paesaggio</a:t>
            </a:r>
            <a:endParaRPr lang="it-IT" sz="4800" b="1" dirty="0">
              <a:solidFill>
                <a:srgbClr val="FF0000"/>
              </a:solidFill>
              <a:latin typeface="Calibri"/>
              <a:ea typeface="Calibri"/>
              <a:cs typeface="Calibri"/>
              <a:sym typeface="Calibri"/>
            </a:endParaRPr>
          </a:p>
          <a:p>
            <a:pPr marL="0" lvl="0" indent="0" algn="ctr" rtl="0">
              <a:spcBef>
                <a:spcPts val="0"/>
              </a:spcBef>
              <a:spcAft>
                <a:spcPts val="0"/>
              </a:spcAft>
              <a:buNone/>
            </a:pPr>
            <a:endParaRPr lang="it-IT" sz="2400" b="1" smtClean="0">
              <a:solidFill>
                <a:srgbClr val="FF0000"/>
              </a:solidFill>
              <a:latin typeface="Calibri"/>
              <a:ea typeface="Calibri"/>
              <a:cs typeface="Calibri"/>
              <a:sym typeface="Calibri"/>
            </a:endParaRPr>
          </a:p>
          <a:p>
            <a:pPr marL="0" lvl="0" indent="0" algn="ctr" rtl="0">
              <a:spcBef>
                <a:spcPts val="0"/>
              </a:spcBef>
              <a:spcAft>
                <a:spcPts val="0"/>
              </a:spcAft>
              <a:buNone/>
            </a:pPr>
            <a:r>
              <a:rPr lang="it-IT" sz="2400" b="1" smtClean="0">
                <a:solidFill>
                  <a:srgbClr val="FF0000"/>
                </a:solidFill>
                <a:latin typeface="Calibri"/>
                <a:ea typeface="Calibri"/>
                <a:cs typeface="Calibri"/>
                <a:sym typeface="Calibri"/>
              </a:rPr>
              <a:t>in</a:t>
            </a:r>
            <a:r>
              <a:rPr lang="it" sz="2400" b="1" dirty="0" smtClean="0">
                <a:solidFill>
                  <a:srgbClr val="FF0000"/>
                </a:solidFill>
                <a:latin typeface="Calibri"/>
                <a:ea typeface="Calibri"/>
                <a:cs typeface="Calibri"/>
                <a:sym typeface="Calibri"/>
              </a:rPr>
              <a:t> </a:t>
            </a:r>
            <a:r>
              <a:rPr lang="it" sz="2400" b="1" dirty="0">
                <a:solidFill>
                  <a:srgbClr val="FF0000"/>
                </a:solidFill>
                <a:latin typeface="Calibri"/>
                <a:ea typeface="Calibri"/>
                <a:cs typeface="Calibri"/>
                <a:sym typeface="Calibri"/>
              </a:rPr>
              <a:t>collaborazione con </a:t>
            </a:r>
            <a:endParaRPr lang="it-IT" sz="2400" b="1" dirty="0" smtClean="0">
              <a:solidFill>
                <a:srgbClr val="FF0000"/>
              </a:solidFill>
              <a:latin typeface="Calibri"/>
              <a:ea typeface="Calibri"/>
              <a:cs typeface="Calibri"/>
              <a:sym typeface="Calibri"/>
            </a:endParaRPr>
          </a:p>
          <a:p>
            <a:pPr marL="0" lvl="0" indent="0" algn="ctr" rtl="0">
              <a:spcBef>
                <a:spcPts val="0"/>
              </a:spcBef>
              <a:spcAft>
                <a:spcPts val="0"/>
              </a:spcAft>
              <a:buNone/>
            </a:pPr>
            <a:r>
              <a:rPr lang="it" sz="2400" b="1" dirty="0" smtClean="0">
                <a:solidFill>
                  <a:srgbClr val="FF0000"/>
                </a:solidFill>
                <a:latin typeface="Calibri"/>
                <a:ea typeface="Calibri"/>
                <a:cs typeface="Calibri"/>
                <a:sym typeface="Calibri"/>
              </a:rPr>
              <a:t>Italia Nostra</a:t>
            </a:r>
            <a:r>
              <a:rPr lang="it-IT" sz="2400" b="1" dirty="0" smtClean="0">
                <a:solidFill>
                  <a:srgbClr val="FF0000"/>
                </a:solidFill>
                <a:latin typeface="Calibri"/>
                <a:ea typeface="Calibri"/>
                <a:cs typeface="Calibri"/>
                <a:sym typeface="Calibri"/>
              </a:rPr>
              <a:t> Sez. Castiglione del Lago</a:t>
            </a:r>
            <a:endParaRPr sz="2400" b="1" dirty="0">
              <a:solidFill>
                <a:srgbClr val="FF0000"/>
              </a:solidFill>
              <a:latin typeface="Calibri"/>
              <a:ea typeface="Calibri"/>
              <a:cs typeface="Calibri"/>
              <a:sym typeface="Calibri"/>
            </a:endParaRPr>
          </a:p>
          <a:p>
            <a:pPr marL="0" lvl="0" indent="0" algn="l" rtl="0">
              <a:spcBef>
                <a:spcPts val="0"/>
              </a:spcBef>
              <a:spcAft>
                <a:spcPts val="0"/>
              </a:spcAft>
              <a:buNone/>
            </a:pPr>
            <a:endParaRPr sz="1800" b="1" dirty="0">
              <a:solidFill>
                <a:srgbClr val="FF0000"/>
              </a:solidFill>
              <a:latin typeface="Calibri"/>
              <a:ea typeface="Calibri"/>
              <a:cs typeface="Calibri"/>
              <a:sym typeface="Calibri"/>
            </a:endParaRPr>
          </a:p>
          <a:p>
            <a:pPr marL="0" lvl="0" indent="0" algn="l" rtl="0">
              <a:spcBef>
                <a:spcPts val="0"/>
              </a:spcBef>
              <a:spcAft>
                <a:spcPts val="0"/>
              </a:spcAft>
              <a:buNone/>
            </a:pPr>
            <a:endParaRPr sz="1800" b="1" dirty="0">
              <a:solidFill>
                <a:srgbClr val="FF0000"/>
              </a:solidFill>
              <a:latin typeface="Calibri"/>
              <a:ea typeface="Calibri"/>
              <a:cs typeface="Calibri"/>
              <a:sym typeface="Calibri"/>
            </a:endParaRPr>
          </a:p>
          <a:p>
            <a:pPr marL="0" lvl="0" indent="0" algn="ctr" rtl="0">
              <a:spcBef>
                <a:spcPts val="0"/>
              </a:spcBef>
              <a:spcAft>
                <a:spcPts val="0"/>
              </a:spcAft>
              <a:buNone/>
            </a:pPr>
            <a:r>
              <a:rPr lang="it" sz="1800" b="1" dirty="0">
                <a:solidFill>
                  <a:srgbClr val="FF0000"/>
                </a:solidFill>
                <a:latin typeface="Calibri"/>
                <a:ea typeface="Calibri"/>
                <a:cs typeface="Calibri"/>
                <a:sym typeface="Calibri"/>
              </a:rPr>
              <a:t>Castiglione del Lago, </a:t>
            </a:r>
            <a:r>
              <a:rPr lang="it-IT" sz="1800" b="1" dirty="0" smtClean="0">
                <a:solidFill>
                  <a:srgbClr val="FF0000"/>
                </a:solidFill>
                <a:latin typeface="Calibri"/>
                <a:ea typeface="Calibri"/>
                <a:cs typeface="Calibri"/>
                <a:sym typeface="Calibri"/>
              </a:rPr>
              <a:t>14-16 ottobre 2019</a:t>
            </a:r>
            <a:endParaRPr sz="1800" b="1" dirty="0">
              <a:solidFill>
                <a:srgbClr val="FF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60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t>Confronto tra foto storiche e attuali.</a:t>
            </a:r>
            <a:endParaRPr b="1"/>
          </a:p>
        </p:txBody>
      </p:sp>
      <p:sp>
        <p:nvSpPr>
          <p:cNvPr id="118" name="Google Shape;118;p23"/>
          <p:cNvSpPr txBox="1">
            <a:spLocks noGrp="1"/>
          </p:cNvSpPr>
          <p:nvPr>
            <p:ph type="body" idx="1"/>
          </p:nvPr>
        </p:nvSpPr>
        <p:spPr>
          <a:xfrm>
            <a:off x="134470" y="3801035"/>
            <a:ext cx="9009529" cy="1021977"/>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it" smtClean="0">
                <a:solidFill>
                  <a:srgbClr val="000000"/>
                </a:solidFill>
              </a:rPr>
              <a:t>La </a:t>
            </a:r>
            <a:r>
              <a:rPr lang="it" dirty="0">
                <a:solidFill>
                  <a:srgbClr val="000000"/>
                </a:solidFill>
              </a:rPr>
              <a:t>spiaggia è stata modificata dall’intervento dell’uomo con la costruzione di una pista ciclabile e pedonale. Sono stati costruiti monumenti di abbellimento nonché negozi e ristoranti. Sono state realizzate strutture di intrattenimento come parco-giochi e piccoli impianti sportivi e di intrattenimento.</a:t>
            </a:r>
            <a:endParaRPr dirty="0">
              <a:solidFill>
                <a:srgbClr val="000000"/>
              </a:solidFill>
            </a:endParaRPr>
          </a:p>
        </p:txBody>
      </p:sp>
      <p:pic>
        <p:nvPicPr>
          <p:cNvPr id="119" name="Google Shape;119;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8575" y="732675"/>
            <a:ext cx="3656225" cy="2390775"/>
          </a:xfrm>
          <a:prstGeom prst="rect">
            <a:avLst/>
          </a:prstGeom>
          <a:noFill/>
          <a:ln>
            <a:noFill/>
          </a:ln>
        </p:spPr>
      </p:pic>
      <p:pic>
        <p:nvPicPr>
          <p:cNvPr id="120" name="Google Shape;120;p2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95100" y="732675"/>
            <a:ext cx="3822375" cy="2390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t>L’acquedotto di Castiglione del Lago.</a:t>
            </a:r>
            <a:endParaRPr b="1"/>
          </a:p>
        </p:txBody>
      </p:sp>
      <p:sp>
        <p:nvSpPr>
          <p:cNvPr id="126" name="Google Shape;126;p24"/>
          <p:cNvSpPr txBox="1">
            <a:spLocks noGrp="1"/>
          </p:cNvSpPr>
          <p:nvPr>
            <p:ph type="body" idx="1"/>
          </p:nvPr>
        </p:nvSpPr>
        <p:spPr>
          <a:xfrm>
            <a:off x="125506" y="3815237"/>
            <a:ext cx="9018494" cy="1328263"/>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Clr>
                <a:schemeClr val="dk1"/>
              </a:buClr>
              <a:buSzPts val="1100"/>
              <a:buFont typeface="Arial"/>
              <a:buNone/>
            </a:pPr>
            <a:r>
              <a:rPr lang="it" dirty="0" smtClean="0">
                <a:solidFill>
                  <a:srgbClr val="000000"/>
                </a:solidFill>
              </a:rPr>
              <a:t>Entrambe </a:t>
            </a:r>
            <a:r>
              <a:rPr lang="it" dirty="0">
                <a:solidFill>
                  <a:srgbClr val="000000"/>
                </a:solidFill>
              </a:rPr>
              <a:t>le foto rappresentano il vecchio acquedotto di Castiglione del Lago, oggi ormai fuori uso. Un tempo era considerato un acquedotto molto importante perché forniva acqua a tutte le abitazioni del paese. Con il passare degli anni esso è stato abbandonato e oggi rappresenta un’ area in disuso dal forte impatto paesaggistico, essendo costituita da molti metri cubi di cemento</a:t>
            </a:r>
            <a:r>
              <a:rPr lang="it" dirty="0" smtClean="0">
                <a:solidFill>
                  <a:srgbClr val="000000"/>
                </a:solidFill>
              </a:rPr>
              <a:t>.</a:t>
            </a:r>
            <a:endParaRPr dirty="0">
              <a:solidFill>
                <a:srgbClr val="000000"/>
              </a:solidFill>
            </a:endParaRPr>
          </a:p>
        </p:txBody>
      </p:sp>
      <p:pic>
        <p:nvPicPr>
          <p:cNvPr id="127" name="Google Shape;127;p24"/>
          <p:cNvPicPr preferRelativeResize="0"/>
          <p:nvPr/>
        </p:nvPicPr>
        <p:blipFill>
          <a:blip r:embed="rId3">
            <a:alphaModFix/>
          </a:blip>
          <a:stretch>
            <a:fillRect/>
          </a:stretch>
        </p:blipFill>
        <p:spPr>
          <a:xfrm>
            <a:off x="1062600" y="640050"/>
            <a:ext cx="3177706" cy="3002356"/>
          </a:xfrm>
          <a:prstGeom prst="rect">
            <a:avLst/>
          </a:prstGeom>
          <a:noFill/>
          <a:ln>
            <a:noFill/>
          </a:ln>
        </p:spPr>
      </p:pic>
      <p:pic>
        <p:nvPicPr>
          <p:cNvPr id="128" name="Google Shape;128;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72004" y="640050"/>
            <a:ext cx="3272113" cy="29772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t>Uno dei lidi comunali più popolari: il lido Arezzo.</a:t>
            </a:r>
            <a:endParaRPr b="1"/>
          </a:p>
        </p:txBody>
      </p:sp>
      <p:sp>
        <p:nvSpPr>
          <p:cNvPr id="134" name="Google Shape;134;p25"/>
          <p:cNvSpPr txBox="1">
            <a:spLocks noGrp="1"/>
          </p:cNvSpPr>
          <p:nvPr>
            <p:ph type="body" idx="1"/>
          </p:nvPr>
        </p:nvSpPr>
        <p:spPr>
          <a:xfrm>
            <a:off x="134471" y="3564665"/>
            <a:ext cx="9009529" cy="12224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solidFill>
                  <a:srgbClr val="000000"/>
                </a:solidFill>
              </a:rPr>
              <a:t>Il lido comunale Arezzo tempo fa non aveva niente se non la spiaggia, adesso invece possiamo trovare un bar, giochi per bambini e in estate è molto popolata dagli adolescenti perché diventa una discoteca. C’è anche una spiaggia dove è possibile prendere il sole o praticare particolari attività come noleggiare i pedaló.</a:t>
            </a:r>
            <a:endParaRPr>
              <a:solidFill>
                <a:srgbClr val="000000"/>
              </a:solidFill>
            </a:endParaRPr>
          </a:p>
        </p:txBody>
      </p:sp>
      <p:pic>
        <p:nvPicPr>
          <p:cNvPr id="135" name="Google Shape;135;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4472" y="725100"/>
            <a:ext cx="3858502" cy="2448406"/>
          </a:xfrm>
          <a:prstGeom prst="rect">
            <a:avLst/>
          </a:prstGeom>
          <a:noFill/>
          <a:ln>
            <a:noFill/>
          </a:ln>
        </p:spPr>
      </p:pic>
      <p:pic>
        <p:nvPicPr>
          <p:cNvPr id="136" name="Google Shape;136;p25"/>
          <p:cNvPicPr preferRelativeResize="0"/>
          <p:nvPr/>
        </p:nvPicPr>
        <p:blipFill>
          <a:blip r:embed="rId4">
            <a:alphaModFix/>
          </a:blip>
          <a:stretch>
            <a:fillRect/>
          </a:stretch>
        </p:blipFill>
        <p:spPr>
          <a:xfrm>
            <a:off x="4145374" y="725100"/>
            <a:ext cx="4686925" cy="24484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t>Ex aeroporto: uno dei fabbricati.</a:t>
            </a:r>
            <a:endParaRPr b="1"/>
          </a:p>
        </p:txBody>
      </p:sp>
      <p:sp>
        <p:nvSpPr>
          <p:cNvPr id="142" name="Google Shape;142;p26"/>
          <p:cNvSpPr txBox="1">
            <a:spLocks noGrp="1"/>
          </p:cNvSpPr>
          <p:nvPr>
            <p:ph type="body" idx="1"/>
          </p:nvPr>
        </p:nvSpPr>
        <p:spPr>
          <a:xfrm>
            <a:off x="297847" y="3889125"/>
            <a:ext cx="8693754" cy="108044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t" dirty="0">
                <a:solidFill>
                  <a:schemeClr val="tx1"/>
                </a:solidFill>
              </a:rPr>
              <a:t>Nelle foto vi è rappresentato uno dei fabbricati che si trova all’interno dell’ex aeroporto. </a:t>
            </a:r>
            <a:endParaRPr lang="it-IT" dirty="0" smtClean="0">
              <a:solidFill>
                <a:schemeClr val="tx1"/>
              </a:solidFill>
            </a:endParaRPr>
          </a:p>
          <a:p>
            <a:pPr marL="0" lvl="0" indent="0" algn="l" rtl="0">
              <a:spcBef>
                <a:spcPts val="0"/>
              </a:spcBef>
              <a:spcAft>
                <a:spcPts val="1600"/>
              </a:spcAft>
              <a:buNone/>
            </a:pPr>
            <a:r>
              <a:rPr lang="it" dirty="0" smtClean="0">
                <a:solidFill>
                  <a:schemeClr val="tx1"/>
                </a:solidFill>
              </a:rPr>
              <a:t>E</a:t>
            </a:r>
            <a:r>
              <a:rPr lang="it" dirty="0">
                <a:solidFill>
                  <a:schemeClr val="tx1"/>
                </a:solidFill>
              </a:rPr>
              <a:t>’ un fabbricato in stato fatiscente dove la natura </a:t>
            </a:r>
            <a:r>
              <a:rPr lang="it-IT" dirty="0" smtClean="0">
                <a:solidFill>
                  <a:schemeClr val="tx1"/>
                </a:solidFill>
              </a:rPr>
              <a:t>oggi </a:t>
            </a:r>
            <a:r>
              <a:rPr lang="it" dirty="0" smtClean="0">
                <a:solidFill>
                  <a:schemeClr val="tx1"/>
                </a:solidFill>
              </a:rPr>
              <a:t>ha </a:t>
            </a:r>
            <a:r>
              <a:rPr lang="it" dirty="0">
                <a:solidFill>
                  <a:schemeClr val="tx1"/>
                </a:solidFill>
              </a:rPr>
              <a:t>preso il sopravvento.</a:t>
            </a:r>
            <a:endParaRPr dirty="0">
              <a:solidFill>
                <a:schemeClr val="tx1"/>
              </a:solidFill>
            </a:endParaRPr>
          </a:p>
        </p:txBody>
      </p:sp>
      <p:pic>
        <p:nvPicPr>
          <p:cNvPr id="143" name="Google Shape;143;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7847" y="644475"/>
            <a:ext cx="4369627" cy="3172876"/>
          </a:xfrm>
          <a:prstGeom prst="rect">
            <a:avLst/>
          </a:prstGeom>
          <a:noFill/>
          <a:ln>
            <a:noFill/>
          </a:ln>
        </p:spPr>
      </p:pic>
      <p:pic>
        <p:nvPicPr>
          <p:cNvPr id="144" name="Google Shape;144;p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24400" y="644475"/>
            <a:ext cx="4267200" cy="3172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4" name="CasellaDiTesto 3"/>
          <p:cNvSpPr txBox="1"/>
          <p:nvPr/>
        </p:nvSpPr>
        <p:spPr>
          <a:xfrm>
            <a:off x="878541" y="170329"/>
            <a:ext cx="2666114" cy="400110"/>
          </a:xfrm>
          <a:prstGeom prst="rect">
            <a:avLst/>
          </a:prstGeom>
          <a:noFill/>
        </p:spPr>
        <p:txBody>
          <a:bodyPr wrap="none" rtlCol="0">
            <a:spAutoFit/>
          </a:bodyPr>
          <a:lstStyle/>
          <a:p>
            <a:r>
              <a:rPr lang="it-IT" sz="2000" dirty="0" smtClean="0"/>
              <a:t>Alcune foto dell’uscita</a:t>
            </a:r>
            <a:endParaRPr lang="it-IT" sz="2000" dirty="0"/>
          </a:p>
        </p:txBody>
      </p:sp>
      <p:pic>
        <p:nvPicPr>
          <p:cNvPr id="5" name="Immagin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065" y="793573"/>
            <a:ext cx="3254936" cy="4339914"/>
          </a:xfrm>
          <a:prstGeom prst="rect">
            <a:avLst/>
          </a:prstGeom>
        </p:spPr>
      </p:pic>
      <p:pic>
        <p:nvPicPr>
          <p:cNvPr id="6" name="Immagin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3047" y="170329"/>
            <a:ext cx="3506615" cy="2629961"/>
          </a:xfrm>
          <a:prstGeom prst="rect">
            <a:avLst/>
          </a:prstGeom>
        </p:spPr>
      </p:pic>
      <p:pic>
        <p:nvPicPr>
          <p:cNvPr id="7" name="Immagin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33047" y="2963530"/>
            <a:ext cx="4710953" cy="2179970"/>
          </a:xfrm>
          <a:prstGeom prst="rect">
            <a:avLst/>
          </a:prstGeom>
        </p:spPr>
      </p:pic>
    </p:spTree>
    <p:extLst>
      <p:ext uri="{BB962C8B-B14F-4D97-AF65-F5344CB8AC3E}">
        <p14:creationId xmlns:p14="http://schemas.microsoft.com/office/powerpoint/2010/main" val="8262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body" idx="1"/>
          </p:nvPr>
        </p:nvSpPr>
        <p:spPr>
          <a:xfrm>
            <a:off x="125506" y="0"/>
            <a:ext cx="9018494" cy="37651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dirty="0">
                <a:solidFill>
                  <a:srgbClr val="000000"/>
                </a:solidFill>
              </a:rPr>
              <a:t>FONTI: </a:t>
            </a:r>
            <a:endParaRPr b="1" dirty="0">
              <a:solidFill>
                <a:srgbClr val="000000"/>
              </a:solidFill>
            </a:endParaRPr>
          </a:p>
          <a:p>
            <a:pPr marL="0" lvl="0" indent="0" algn="l" rtl="0">
              <a:spcBef>
                <a:spcPts val="1600"/>
              </a:spcBef>
              <a:spcAft>
                <a:spcPts val="0"/>
              </a:spcAft>
              <a:buNone/>
            </a:pPr>
            <a:r>
              <a:rPr lang="it" u="sng" dirty="0">
                <a:solidFill>
                  <a:schemeClr val="hlink"/>
                </a:solidFill>
                <a:hlinkClick r:id="rId3"/>
              </a:rPr>
              <a:t>http://</a:t>
            </a:r>
            <a:r>
              <a:rPr lang="it" u="sng" dirty="0" smtClean="0">
                <a:solidFill>
                  <a:schemeClr val="hlink"/>
                </a:solidFill>
                <a:hlinkClick r:id="rId3"/>
              </a:rPr>
              <a:t>convenzioneeuropeapaesaggio.beniculturali.it/</a:t>
            </a:r>
            <a:endParaRPr lang="it-IT" dirty="0"/>
          </a:p>
          <a:p>
            <a:pPr marL="0" lvl="0" indent="0" algn="l" rtl="0">
              <a:spcBef>
                <a:spcPts val="1600"/>
              </a:spcBef>
              <a:spcAft>
                <a:spcPts val="0"/>
              </a:spcAft>
              <a:buNone/>
            </a:pPr>
            <a:r>
              <a:rPr lang="it" u="sng" dirty="0" smtClean="0">
                <a:solidFill>
                  <a:schemeClr val="hlink"/>
                </a:solidFill>
                <a:hlinkClick r:id="rId4"/>
              </a:rPr>
              <a:t>http</a:t>
            </a:r>
            <a:r>
              <a:rPr lang="it" u="sng" dirty="0">
                <a:solidFill>
                  <a:schemeClr val="hlink"/>
                </a:solidFill>
                <a:hlinkClick r:id="rId4"/>
              </a:rPr>
              <a:t>://</a:t>
            </a:r>
            <a:r>
              <a:rPr lang="it" u="sng" dirty="0" smtClean="0">
                <a:solidFill>
                  <a:schemeClr val="hlink"/>
                </a:solidFill>
                <a:hlinkClick r:id="rId4"/>
              </a:rPr>
              <a:t>www.sinanet.isprambiente.it/gelso/tematiche/buone-pratiche-per-il-paesaggio/convenzione-europea-del-paesaggio</a:t>
            </a:r>
            <a:endParaRPr lang="it-IT" dirty="0"/>
          </a:p>
          <a:p>
            <a:pPr marL="0" lvl="0" indent="0" algn="l" rtl="0">
              <a:spcBef>
                <a:spcPts val="1600"/>
              </a:spcBef>
              <a:spcAft>
                <a:spcPts val="0"/>
              </a:spcAft>
              <a:buNone/>
            </a:pPr>
            <a:r>
              <a:rPr lang="it" u="sng" dirty="0" smtClean="0">
                <a:solidFill>
                  <a:schemeClr val="hlink"/>
                </a:solidFill>
                <a:hlinkClick r:id="rId5"/>
              </a:rPr>
              <a:t>https</a:t>
            </a:r>
            <a:r>
              <a:rPr lang="it" u="sng" dirty="0">
                <a:solidFill>
                  <a:schemeClr val="hlink"/>
                </a:solidFill>
                <a:hlinkClick r:id="rId5"/>
              </a:rPr>
              <a:t>://www.confinionline.it/detail.aspx?prog=64951</a:t>
            </a:r>
            <a:r>
              <a:rPr lang="it" dirty="0"/>
              <a:t> </a:t>
            </a:r>
            <a:r>
              <a:rPr lang="it" u="sng" dirty="0">
                <a:solidFill>
                  <a:schemeClr val="hlink"/>
                </a:solidFill>
                <a:hlinkClick r:id="rId6"/>
              </a:rPr>
              <a:t>https://it.wikipedia.org/wiki/Paesaggio</a:t>
            </a:r>
            <a:r>
              <a:rPr lang="it" dirty="0"/>
              <a:t> </a:t>
            </a:r>
            <a:endParaRPr dirty="0"/>
          </a:p>
          <a:p>
            <a:pPr marL="0" lvl="0" indent="0" algn="l" rtl="0">
              <a:spcBef>
                <a:spcPts val="1600"/>
              </a:spcBef>
              <a:spcAft>
                <a:spcPts val="0"/>
              </a:spcAft>
              <a:buNone/>
            </a:pPr>
            <a:r>
              <a:rPr lang="it" u="sng" dirty="0">
                <a:solidFill>
                  <a:schemeClr val="hlink"/>
                </a:solidFill>
                <a:hlinkClick r:id="rId7"/>
              </a:rPr>
              <a:t>http://www.treccani.it/enciclopedia/paesaggio/</a:t>
            </a:r>
            <a:r>
              <a:rPr lang="it" dirty="0"/>
              <a:t> </a:t>
            </a:r>
            <a:r>
              <a:rPr lang="it" u="sng" dirty="0">
                <a:solidFill>
                  <a:schemeClr val="hlink"/>
                </a:solidFill>
                <a:hlinkClick r:id="rId8"/>
              </a:rPr>
              <a:t>https://territorio.regione.emilia-romagna.it/paesaggio/il-paesaggio/il-paesaggio</a:t>
            </a:r>
            <a:r>
              <a:rPr lang="it" dirty="0"/>
              <a:t> </a:t>
            </a:r>
            <a:endParaRPr lang="it-IT" dirty="0" smtClean="0"/>
          </a:p>
          <a:p>
            <a:pPr marL="0" lvl="0" indent="0" algn="l" rtl="0">
              <a:spcBef>
                <a:spcPts val="1600"/>
              </a:spcBef>
              <a:spcAft>
                <a:spcPts val="0"/>
              </a:spcAft>
              <a:buNone/>
            </a:pPr>
            <a:r>
              <a:rPr lang="it" u="sng" dirty="0" smtClean="0">
                <a:solidFill>
                  <a:schemeClr val="hlink"/>
                </a:solidFill>
                <a:hlinkClick r:id="rId9"/>
              </a:rPr>
              <a:t>http</a:t>
            </a:r>
            <a:r>
              <a:rPr lang="it" u="sng" dirty="0">
                <a:solidFill>
                  <a:schemeClr val="hlink"/>
                </a:solidFill>
                <a:hlinkClick r:id="rId9"/>
              </a:rPr>
              <a:t>://www.scuoleasso.gov.it/inclusione/wp-content/uploads/2014/10/010-031-uni1.pdf</a:t>
            </a:r>
            <a:r>
              <a:rPr lang="it" dirty="0"/>
              <a:t> </a:t>
            </a:r>
            <a:endParaRPr lang="it-IT" dirty="0" smtClean="0"/>
          </a:p>
          <a:p>
            <a:pPr marL="0" lvl="0" indent="0" algn="l" rtl="0">
              <a:spcBef>
                <a:spcPts val="1600"/>
              </a:spcBef>
              <a:spcAft>
                <a:spcPts val="0"/>
              </a:spcAft>
              <a:buNone/>
            </a:pPr>
            <a:r>
              <a:rPr lang="it" u="sng" dirty="0" smtClean="0">
                <a:solidFill>
                  <a:schemeClr val="hlink"/>
                </a:solidFill>
                <a:hlinkClick r:id="rId10"/>
              </a:rPr>
              <a:t>http</a:t>
            </a:r>
            <a:r>
              <a:rPr lang="it" u="sng" dirty="0">
                <a:solidFill>
                  <a:schemeClr val="hlink"/>
                </a:solidFill>
                <a:hlinkClick r:id="rId10"/>
              </a:rPr>
              <a:t>://</a:t>
            </a:r>
            <a:r>
              <a:rPr lang="it" u="sng" dirty="0" smtClean="0">
                <a:solidFill>
                  <a:schemeClr val="hlink"/>
                </a:solidFill>
                <a:hlinkClick r:id="rId10"/>
              </a:rPr>
              <a:t>people.unica.it/adm/files/2007/11/presentazione-ambiente-paesaggio-territorio.pdf</a:t>
            </a:r>
            <a:endParaRPr lang="it-IT" u="sng" dirty="0">
              <a:solidFill>
                <a:schemeClr val="hlink"/>
              </a:solidFill>
            </a:endParaRPr>
          </a:p>
          <a:p>
            <a:pPr marL="0" lvl="0" indent="0" algn="l" rtl="0">
              <a:spcBef>
                <a:spcPts val="1600"/>
              </a:spcBef>
              <a:spcAft>
                <a:spcPts val="0"/>
              </a:spcAft>
              <a:buNone/>
            </a:pPr>
            <a:r>
              <a:rPr lang="it" dirty="0" smtClean="0">
                <a:solidFill>
                  <a:srgbClr val="000000"/>
                </a:solidFill>
                <a:hlinkClick r:id="rId11"/>
              </a:rPr>
              <a:t>www.umbriageo.regione.umbria.it</a:t>
            </a:r>
            <a:endParaRPr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body" idx="1"/>
          </p:nvPr>
        </p:nvSpPr>
        <p:spPr>
          <a:xfrm>
            <a:off x="0" y="0"/>
            <a:ext cx="91440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IT" sz="3000" b="1" dirty="0" smtClean="0">
                <a:solidFill>
                  <a:srgbClr val="CC4125"/>
                </a:solidFill>
                <a:latin typeface="Calibri"/>
                <a:ea typeface="Calibri"/>
                <a:cs typeface="Calibri"/>
                <a:sym typeface="Calibri"/>
              </a:rPr>
              <a:t>	</a:t>
            </a:r>
            <a:r>
              <a:rPr lang="it" sz="3000" b="1" dirty="0" smtClean="0">
                <a:solidFill>
                  <a:srgbClr val="CC4125"/>
                </a:solidFill>
                <a:latin typeface="Calibri"/>
                <a:ea typeface="Calibri"/>
                <a:cs typeface="Calibri"/>
                <a:sym typeface="Calibri"/>
              </a:rPr>
              <a:t>PAESAGGIO </a:t>
            </a:r>
            <a:endParaRPr sz="3000" b="1" dirty="0">
              <a:solidFill>
                <a:srgbClr val="CC4125"/>
              </a:solidFill>
              <a:latin typeface="Calibri"/>
              <a:ea typeface="Calibri"/>
              <a:cs typeface="Calibri"/>
              <a:sym typeface="Calibri"/>
            </a:endParaRPr>
          </a:p>
          <a:p>
            <a:pPr marL="0" lvl="0" indent="0" algn="just" rtl="0">
              <a:spcBef>
                <a:spcPts val="1600"/>
              </a:spcBef>
              <a:spcAft>
                <a:spcPts val="1600"/>
              </a:spcAft>
              <a:buNone/>
            </a:pPr>
            <a:endParaRPr dirty="0"/>
          </a:p>
        </p:txBody>
      </p:sp>
      <p:sp>
        <p:nvSpPr>
          <p:cNvPr id="60" name="Google Shape;60;p14"/>
          <p:cNvSpPr txBox="1"/>
          <p:nvPr/>
        </p:nvSpPr>
        <p:spPr>
          <a:xfrm>
            <a:off x="2714275" y="570125"/>
            <a:ext cx="6429900" cy="4511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it" sz="1800" b="1">
                <a:solidFill>
                  <a:schemeClr val="dk1"/>
                </a:solidFill>
                <a:latin typeface="Calibri"/>
                <a:ea typeface="Calibri"/>
                <a:cs typeface="Calibri"/>
                <a:sym typeface="Calibri"/>
              </a:rPr>
              <a:t>DEFINIZIONE</a:t>
            </a:r>
            <a:r>
              <a:rPr lang="it" sz="1800">
                <a:solidFill>
                  <a:schemeClr val="dk1"/>
                </a:solidFill>
                <a:latin typeface="Calibri"/>
                <a:ea typeface="Calibri"/>
                <a:cs typeface="Calibri"/>
                <a:sym typeface="Calibri"/>
              </a:rPr>
              <a:t>: il paesaggio è una porzione di territorio come appare abbracciato dallo sguardo di un soggetto. Il termine è usato soprattutto per vedute caratterizzate da bellezze naturali o da interesse storico, artistico o ecologico. Dunque il termine paesaggio deriva dal francese Paysage con l’italiano paese. Il suo significato più tradizionale è fornito dalla pittura e vuole indicare una visualizzazione di quella realtà concreta che è appunto il paesaggio. Il paesaggio è la parte visibile dell’ambiente, di ciò che dobbiamo descrivere di un luogo semplicemente osservandolo. Con paesaggio intendiamo tutto ciò che vediamo intorno a noi da un qualsiasi punto della terra. Il paesaggio può essere formato da: montagne, fiumi, pianure, colline ma anche da case, strade, ferrovie…</a:t>
            </a:r>
            <a:endParaRPr sz="1800">
              <a:solidFill>
                <a:schemeClr val="dk1"/>
              </a:solidFill>
              <a:latin typeface="Calibri"/>
              <a:ea typeface="Calibri"/>
              <a:cs typeface="Calibri"/>
              <a:sym typeface="Calibri"/>
            </a:endParaRPr>
          </a:p>
          <a:p>
            <a:pPr marL="0" lvl="0" indent="0" algn="l" rtl="0">
              <a:spcBef>
                <a:spcPts val="1600"/>
              </a:spcBef>
              <a:spcAft>
                <a:spcPts val="0"/>
              </a:spcAft>
              <a:buNone/>
            </a:pPr>
            <a:endParaRPr>
              <a:latin typeface="Calibri"/>
              <a:ea typeface="Calibri"/>
              <a:cs typeface="Calibri"/>
              <a:sym typeface="Calibri"/>
            </a:endParaRPr>
          </a:p>
        </p:txBody>
      </p:sp>
      <p:pic>
        <p:nvPicPr>
          <p:cNvPr id="61" name="Google Shape;61;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4375" y="713350"/>
            <a:ext cx="2639899" cy="1733425"/>
          </a:xfrm>
          <a:prstGeom prst="rect">
            <a:avLst/>
          </a:prstGeom>
          <a:noFill/>
          <a:ln>
            <a:noFill/>
          </a:ln>
        </p:spPr>
      </p:pic>
      <p:pic>
        <p:nvPicPr>
          <p:cNvPr id="62" name="Google Shape;62;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4375" y="2781375"/>
            <a:ext cx="2639900" cy="210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0" y="0"/>
            <a:ext cx="914399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smtClean="0"/>
              <a:t>Paesaggio</a:t>
            </a:r>
            <a:r>
              <a:rPr lang="it-IT" dirty="0" smtClean="0"/>
              <a:t> del Trasimeno nell’arte</a:t>
            </a:r>
            <a:endParaRPr dirty="0"/>
          </a:p>
        </p:txBody>
      </p:sp>
      <p:pic>
        <p:nvPicPr>
          <p:cNvPr id="3" name="Immagin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63854" y="572700"/>
            <a:ext cx="2616290" cy="1667265"/>
          </a:xfrm>
          <a:prstGeom prst="rect">
            <a:avLst/>
          </a:prstGeom>
        </p:spPr>
      </p:pic>
      <p:pic>
        <p:nvPicPr>
          <p:cNvPr id="5" name="Immagin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18109" y="2279337"/>
            <a:ext cx="3225889" cy="2864163"/>
          </a:xfrm>
          <a:prstGeom prst="rect">
            <a:avLst/>
          </a:prstGeom>
        </p:spPr>
      </p:pic>
      <p:sp>
        <p:nvSpPr>
          <p:cNvPr id="9" name="CasellaDiTesto 8"/>
          <p:cNvSpPr txBox="1"/>
          <p:nvPr/>
        </p:nvSpPr>
        <p:spPr>
          <a:xfrm>
            <a:off x="7327477" y="1716745"/>
            <a:ext cx="1816523" cy="523220"/>
          </a:xfrm>
          <a:prstGeom prst="rect">
            <a:avLst/>
          </a:prstGeom>
          <a:noFill/>
        </p:spPr>
        <p:txBody>
          <a:bodyPr wrap="none" rtlCol="0">
            <a:spAutoFit/>
          </a:bodyPr>
          <a:lstStyle/>
          <a:p>
            <a:r>
              <a:rPr lang="it-IT" dirty="0" smtClean="0"/>
              <a:t>Adorazione dei Magi</a:t>
            </a:r>
          </a:p>
          <a:p>
            <a:r>
              <a:rPr lang="it-IT" dirty="0" smtClean="0"/>
              <a:t>Pietro Perugino</a:t>
            </a:r>
            <a:endParaRPr lang="it-IT" dirty="0"/>
          </a:p>
        </p:txBody>
      </p:sp>
      <p:sp>
        <p:nvSpPr>
          <p:cNvPr id="10" name="CasellaDiTesto 9"/>
          <p:cNvSpPr txBox="1"/>
          <p:nvPr/>
        </p:nvSpPr>
        <p:spPr>
          <a:xfrm>
            <a:off x="3988085" y="2279336"/>
            <a:ext cx="1417376" cy="738664"/>
          </a:xfrm>
          <a:prstGeom prst="rect">
            <a:avLst/>
          </a:prstGeom>
          <a:noFill/>
        </p:spPr>
        <p:txBody>
          <a:bodyPr wrap="none" rtlCol="0">
            <a:spAutoFit/>
          </a:bodyPr>
          <a:lstStyle/>
          <a:p>
            <a:r>
              <a:rPr lang="it-IT" dirty="0" err="1" smtClean="0"/>
              <a:t>Aerovisioni</a:t>
            </a:r>
            <a:r>
              <a:rPr lang="it-IT" dirty="0" smtClean="0"/>
              <a:t> del </a:t>
            </a:r>
          </a:p>
          <a:p>
            <a:r>
              <a:rPr lang="it-IT" dirty="0" smtClean="0"/>
              <a:t>Trasimeno</a:t>
            </a:r>
          </a:p>
          <a:p>
            <a:r>
              <a:rPr lang="it-IT" dirty="0" smtClean="0"/>
              <a:t>Gerardo Dottori</a:t>
            </a:r>
            <a:endParaRPr lang="it-IT" dirty="0"/>
          </a:p>
        </p:txBody>
      </p:sp>
      <p:pic>
        <p:nvPicPr>
          <p:cNvPr id="2" name="Immagin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279336"/>
            <a:ext cx="4057846" cy="2864163"/>
          </a:xfrm>
          <a:prstGeom prst="rect">
            <a:avLst/>
          </a:prstGeom>
        </p:spPr>
      </p:pic>
      <p:sp>
        <p:nvSpPr>
          <p:cNvPr id="4" name="CasellaDiTesto 3"/>
          <p:cNvSpPr txBox="1"/>
          <p:nvPr/>
        </p:nvSpPr>
        <p:spPr>
          <a:xfrm>
            <a:off x="-1" y="1756116"/>
            <a:ext cx="2294218" cy="523220"/>
          </a:xfrm>
          <a:prstGeom prst="rect">
            <a:avLst/>
          </a:prstGeom>
          <a:noFill/>
        </p:spPr>
        <p:txBody>
          <a:bodyPr wrap="none" rtlCol="0">
            <a:spAutoFit/>
          </a:bodyPr>
          <a:lstStyle/>
          <a:p>
            <a:r>
              <a:rPr lang="it-IT" dirty="0" smtClean="0"/>
              <a:t>Val di Chiana e Trasimeno</a:t>
            </a:r>
          </a:p>
          <a:p>
            <a:r>
              <a:rPr lang="it-IT" dirty="0" smtClean="0"/>
              <a:t>Leonardo da Vinci</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116538" y="98612"/>
            <a:ext cx="4455561" cy="50448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b="1" dirty="0">
              <a:solidFill>
                <a:srgbClr val="000000"/>
              </a:solidFill>
              <a:latin typeface="Arial" charset="0"/>
              <a:ea typeface="Arial" charset="0"/>
              <a:cs typeface="Arial" charset="0"/>
            </a:endParaRPr>
          </a:p>
          <a:p>
            <a:pPr marL="0" lvl="0" indent="0" algn="l" rtl="0">
              <a:spcBef>
                <a:spcPts val="1600"/>
              </a:spcBef>
              <a:spcAft>
                <a:spcPts val="0"/>
              </a:spcAft>
              <a:buClr>
                <a:schemeClr val="dk1"/>
              </a:buClr>
              <a:buSzPts val="1100"/>
              <a:buFont typeface="Arial"/>
              <a:buNone/>
            </a:pPr>
            <a:r>
              <a:rPr lang="it" sz="1400" dirty="0">
                <a:solidFill>
                  <a:srgbClr val="000000"/>
                </a:solidFill>
                <a:latin typeface="Arial" charset="0"/>
                <a:ea typeface="Arial" charset="0"/>
                <a:cs typeface="Arial" charset="0"/>
              </a:rPr>
              <a:t>PAESAGGIO: porzione di territorio considerata dal punto di vista della prospettiva o della descrizione, oppure da quello geografico. </a:t>
            </a:r>
            <a:endParaRPr sz="1400" dirty="0">
              <a:solidFill>
                <a:srgbClr val="000000"/>
              </a:solidFill>
              <a:latin typeface="Arial" charset="0"/>
              <a:ea typeface="Arial" charset="0"/>
              <a:cs typeface="Arial" charset="0"/>
            </a:endParaRPr>
          </a:p>
          <a:p>
            <a:pPr marL="0" lvl="0" indent="0" algn="l" rtl="0">
              <a:spcBef>
                <a:spcPts val="1600"/>
              </a:spcBef>
              <a:spcAft>
                <a:spcPts val="1600"/>
              </a:spcAft>
              <a:buNone/>
            </a:pPr>
            <a:endParaRPr sz="1400" dirty="0">
              <a:latin typeface="Arial" charset="0"/>
              <a:ea typeface="Arial" charset="0"/>
              <a:cs typeface="Arial" charset="0"/>
            </a:endParaRPr>
          </a:p>
        </p:txBody>
      </p:sp>
      <p:sp>
        <p:nvSpPr>
          <p:cNvPr id="74" name="Google Shape;74;p16"/>
          <p:cNvSpPr txBox="1"/>
          <p:nvPr/>
        </p:nvSpPr>
        <p:spPr>
          <a:xfrm>
            <a:off x="4418400" y="510300"/>
            <a:ext cx="4725600" cy="216929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dirty="0"/>
              <a:t>AMBIENTE (in senso geografico):Lo spazio circostante considerato con la maggior parte delle sue caratteristiche (condizioni fisico-chimiche e biologiche che permettono e favoriscono la vita). Ambiente (in senso sociale?) è anche lo spazio che circonda una cosa o una persona e in cui essa vive. Il complesso di condizioni materiali, sociali, culturali e morali, in cui una persona vive e si forma (es. città, paesi, classi sociali ecc.)</a:t>
            </a:r>
            <a:endParaRPr dirty="0"/>
          </a:p>
        </p:txBody>
      </p:sp>
      <p:sp>
        <p:nvSpPr>
          <p:cNvPr id="75" name="Google Shape;75;p16"/>
          <p:cNvSpPr txBox="1"/>
          <p:nvPr/>
        </p:nvSpPr>
        <p:spPr>
          <a:xfrm>
            <a:off x="116540" y="0"/>
            <a:ext cx="9027459" cy="51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it" sz="1800" b="1" dirty="0">
                <a:solidFill>
                  <a:schemeClr val="dk1"/>
                </a:solidFill>
              </a:rPr>
              <a:t>AMBIENTE vs PAESAGGIO: qual è la differenza?</a:t>
            </a:r>
            <a:endParaRPr dirty="0"/>
          </a:p>
        </p:txBody>
      </p:sp>
      <p:pic>
        <p:nvPicPr>
          <p:cNvPr id="76" name="Google Shape;76;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09922" y="2806774"/>
            <a:ext cx="3612788" cy="1964009"/>
          </a:xfrm>
          <a:prstGeom prst="rect">
            <a:avLst/>
          </a:prstGeom>
          <a:noFill/>
          <a:ln>
            <a:noFill/>
          </a:ln>
        </p:spPr>
      </p:pic>
      <p:pic>
        <p:nvPicPr>
          <p:cNvPr id="77" name="Google Shape;77;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0" y="2806774"/>
            <a:ext cx="4155294" cy="2336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body" idx="1"/>
          </p:nvPr>
        </p:nvSpPr>
        <p:spPr>
          <a:xfrm>
            <a:off x="116540" y="0"/>
            <a:ext cx="9027459" cy="17929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2000" b="1" dirty="0" smtClean="0">
                <a:solidFill>
                  <a:srgbClr val="000000"/>
                </a:solidFill>
              </a:rPr>
              <a:t> </a:t>
            </a:r>
            <a:r>
              <a:rPr lang="it" sz="2000" b="1" dirty="0" smtClean="0">
                <a:solidFill>
                  <a:srgbClr val="000000"/>
                </a:solidFill>
              </a:rPr>
              <a:t>I </a:t>
            </a:r>
            <a:r>
              <a:rPr lang="it" sz="2000" b="1" dirty="0">
                <a:solidFill>
                  <a:srgbClr val="000000"/>
                </a:solidFill>
              </a:rPr>
              <a:t>VINCOLI PAESAGGISTICI</a:t>
            </a:r>
            <a:endParaRPr sz="2000" b="1" dirty="0">
              <a:solidFill>
                <a:srgbClr val="000000"/>
              </a:solidFill>
            </a:endParaRPr>
          </a:p>
          <a:p>
            <a:pPr marL="0" lvl="0" indent="0" algn="l" rtl="0">
              <a:spcBef>
                <a:spcPts val="1600"/>
              </a:spcBef>
              <a:spcAft>
                <a:spcPts val="1600"/>
              </a:spcAft>
              <a:buNone/>
            </a:pPr>
            <a:r>
              <a:rPr lang="it" sz="1400" dirty="0">
                <a:solidFill>
                  <a:srgbClr val="000000"/>
                </a:solidFill>
              </a:rPr>
              <a:t>Insieme delle tutele che si occupano della conservazione dei paesaggi. possono riguardare intere categorie di beni come le coste le sponde dei fiumi, le foreste, le montagne, alle quali viene riconosciuto un valore primario rispetto a qualsiasi scelta di trasformazione edilizia e urbanistica.</a:t>
            </a:r>
            <a:endParaRPr sz="1400" dirty="0">
              <a:solidFill>
                <a:srgbClr val="000000"/>
              </a:solidFill>
            </a:endParaRPr>
          </a:p>
        </p:txBody>
      </p:sp>
      <p:pic>
        <p:nvPicPr>
          <p:cNvPr id="83" name="Google Shape;83;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2751552"/>
            <a:ext cx="4296526" cy="2323876"/>
          </a:xfrm>
          <a:prstGeom prst="rect">
            <a:avLst/>
          </a:prstGeom>
          <a:noFill/>
          <a:ln>
            <a:noFill/>
          </a:ln>
        </p:spPr>
      </p:pic>
      <p:pic>
        <p:nvPicPr>
          <p:cNvPr id="84" name="Google Shape;84;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75550" y="2751550"/>
            <a:ext cx="4130324" cy="2323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198535"/>
            <a:ext cx="8520600" cy="517084"/>
          </a:xfrm>
          <a:prstGeom prst="rect">
            <a:avLst/>
          </a:prstGeom>
        </p:spPr>
        <p:txBody>
          <a:bodyPr spcFirstLastPara="1" wrap="square" lIns="91425" tIns="91425" rIns="91425" bIns="91425" anchor="t" anchorCtr="0">
            <a:noAutofit/>
          </a:bodyPr>
          <a:lstStyle/>
          <a:p>
            <a:pPr algn="ctr"/>
            <a:r>
              <a:rPr lang="it" sz="2000" b="1" dirty="0"/>
              <a:t>Importanza dei vincoli </a:t>
            </a:r>
            <a:r>
              <a:rPr lang="it" sz="2000" b="1" dirty="0" smtClean="0"/>
              <a:t>paesaggistici</a:t>
            </a:r>
            <a:r>
              <a:rPr lang="it-IT" sz="2000" b="1" dirty="0" smtClean="0"/>
              <a:t>!</a:t>
            </a:r>
            <a:r>
              <a:rPr lang="it-IT" sz="2000" b="1" dirty="0"/>
              <a:t/>
            </a:r>
            <a:br>
              <a:rPr lang="it-IT" sz="2000" b="1" dirty="0"/>
            </a:br>
            <a:r>
              <a:rPr lang="it-IT" sz="2000" b="1" dirty="0"/>
              <a:t/>
            </a:r>
            <a:br>
              <a:rPr lang="it-IT" sz="2000" b="1" dirty="0"/>
            </a:br>
            <a:endParaRPr sz="2000" b="1" dirty="0"/>
          </a:p>
        </p:txBody>
      </p:sp>
      <p:sp>
        <p:nvSpPr>
          <p:cNvPr id="2" name="CasellaDiTesto 1"/>
          <p:cNvSpPr txBox="1"/>
          <p:nvPr/>
        </p:nvSpPr>
        <p:spPr>
          <a:xfrm>
            <a:off x="311700" y="962109"/>
            <a:ext cx="8520600" cy="2308324"/>
          </a:xfrm>
          <a:prstGeom prst="rect">
            <a:avLst/>
          </a:prstGeom>
          <a:noFill/>
        </p:spPr>
        <p:txBody>
          <a:bodyPr wrap="square" rtlCol="0">
            <a:spAutoFit/>
          </a:bodyPr>
          <a:lstStyle/>
          <a:p>
            <a:r>
              <a:rPr lang="it-IT" sz="1800" dirty="0" smtClean="0"/>
              <a:t>Se </a:t>
            </a:r>
            <a:r>
              <a:rPr lang="it-IT" sz="1800" dirty="0"/>
              <a:t>i vincoli paesaggistici non ci fossero l’ambiente come lo conosciamo oggi sarebbe stravolto. Riteniamo che la presenza di questi vincoli costituisca uno strumento per il rispetto del nostro paesaggio, del nostro ambiente, del nostro patrimonio storico-culturale e architettonico. </a:t>
            </a:r>
            <a:br>
              <a:rPr lang="it-IT" sz="1800" dirty="0"/>
            </a:br>
            <a:r>
              <a:rPr lang="it-IT" sz="1800" dirty="0"/>
              <a:t>Sono il principale strumento a disposizione delle amministrazioni comunali e regionali. Per introdurre una modifica all’assetto edilizio delle aree soggette a questo vincolo occorre un’ autorizzazione paesaggistica rilasciata dalla Regione su parere vincolante della Soprintendenza ai beni paesaggistici e ambientali</a:t>
            </a:r>
            <a:r>
              <a:rPr lang="it-IT" sz="1800" dirty="0" smtClean="0"/>
              <a:t>.</a:t>
            </a:r>
            <a:endParaRPr lang="it-IT"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body" idx="1"/>
          </p:nvPr>
        </p:nvSpPr>
        <p:spPr>
          <a:xfrm>
            <a:off x="125506" y="0"/>
            <a:ext cx="9018494" cy="1842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000" b="1" dirty="0">
                <a:solidFill>
                  <a:srgbClr val="000000"/>
                </a:solidFill>
                <a:latin typeface="Arial" charset="0"/>
                <a:ea typeface="Arial" charset="0"/>
                <a:cs typeface="Arial" charset="0"/>
              </a:rPr>
              <a:t>Beni paesaggistici</a:t>
            </a:r>
            <a:r>
              <a:rPr lang="it" sz="2000" dirty="0">
                <a:solidFill>
                  <a:srgbClr val="000000"/>
                </a:solidFill>
                <a:latin typeface="Arial" charset="0"/>
                <a:ea typeface="Arial" charset="0"/>
                <a:cs typeface="Arial" charset="0"/>
              </a:rPr>
              <a:t>: </a:t>
            </a:r>
            <a:endParaRPr sz="2000" dirty="0">
              <a:solidFill>
                <a:srgbClr val="000000"/>
              </a:solidFill>
              <a:latin typeface="Arial" charset="0"/>
              <a:ea typeface="Arial" charset="0"/>
              <a:cs typeface="Arial" charset="0"/>
            </a:endParaRPr>
          </a:p>
          <a:p>
            <a:pPr marL="0" lvl="0" indent="0" algn="l" rtl="0">
              <a:spcBef>
                <a:spcPts val="1600"/>
              </a:spcBef>
              <a:spcAft>
                <a:spcPts val="1600"/>
              </a:spcAft>
              <a:buNone/>
            </a:pPr>
            <a:r>
              <a:rPr lang="it" sz="1400" dirty="0">
                <a:solidFill>
                  <a:srgbClr val="000000"/>
                </a:solidFill>
                <a:latin typeface="Arial" charset="0"/>
                <a:ea typeface="Arial" charset="0"/>
                <a:cs typeface="Arial" charset="0"/>
              </a:rPr>
              <a:t>Immobili ed aree di notevole interesse pubblico. Sono gestiti da una doppia procedura amministrativa: una di competenza della Regione e una seconda del Ministero per i beni ambientali e le attività culturali.</a:t>
            </a:r>
            <a:endParaRPr sz="1400" dirty="0">
              <a:solidFill>
                <a:srgbClr val="000000"/>
              </a:solidFill>
              <a:latin typeface="Arial" charset="0"/>
              <a:ea typeface="Arial" charset="0"/>
              <a:cs typeface="Arial" charset="0"/>
            </a:endParaRPr>
          </a:p>
        </p:txBody>
      </p:sp>
      <p:pic>
        <p:nvPicPr>
          <p:cNvPr id="96" name="Google Shape;96;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1842825"/>
            <a:ext cx="4400900" cy="3300675"/>
          </a:xfrm>
          <a:prstGeom prst="rect">
            <a:avLst/>
          </a:prstGeom>
          <a:noFill/>
          <a:ln>
            <a:noFill/>
          </a:ln>
        </p:spPr>
      </p:pic>
      <p:pic>
        <p:nvPicPr>
          <p:cNvPr id="97" name="Google Shape;97;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98371" y="1842825"/>
            <a:ext cx="4545629" cy="3300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body" idx="1"/>
          </p:nvPr>
        </p:nvSpPr>
        <p:spPr>
          <a:xfrm>
            <a:off x="143434" y="0"/>
            <a:ext cx="9000565"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3000" b="1" dirty="0">
                <a:solidFill>
                  <a:srgbClr val="000000"/>
                </a:solidFill>
              </a:rPr>
              <a:t>Convenzione europea del paesaggio</a:t>
            </a:r>
            <a:endParaRPr sz="3000" b="1" dirty="0">
              <a:solidFill>
                <a:srgbClr val="000000"/>
              </a:solidFill>
            </a:endParaRPr>
          </a:p>
          <a:p>
            <a:pPr marL="0" lvl="0" indent="0" algn="l" rtl="0">
              <a:spcBef>
                <a:spcPts val="1600"/>
              </a:spcBef>
              <a:spcAft>
                <a:spcPts val="0"/>
              </a:spcAft>
              <a:buNone/>
            </a:pPr>
            <a:r>
              <a:rPr lang="it" sz="1400" dirty="0">
                <a:solidFill>
                  <a:srgbClr val="000000"/>
                </a:solidFill>
                <a:latin typeface="Arial" charset="0"/>
                <a:ea typeface="Arial" charset="0"/>
                <a:cs typeface="Arial" charset="0"/>
              </a:rPr>
              <a:t>La convenzione europea del paesaggio è stata adottata a Firenze il 20 ottobre 2000.Si applica sugli spazi naturali, rurali, urbani e periurbani.Si prefissa di promuovere la protezione ,la gestione e la pianificazione dei paesaggi europei e di favorire la cooperazione europea.</a:t>
            </a:r>
            <a:endParaRPr sz="1400" dirty="0">
              <a:solidFill>
                <a:srgbClr val="000000"/>
              </a:solidFill>
              <a:latin typeface="Arial" charset="0"/>
              <a:ea typeface="Arial" charset="0"/>
              <a:cs typeface="Arial" charset="0"/>
            </a:endParaRPr>
          </a:p>
          <a:p>
            <a:pPr marL="457200" lvl="0" indent="-342900" algn="l" rtl="0">
              <a:spcBef>
                <a:spcPts val="1600"/>
              </a:spcBef>
              <a:spcAft>
                <a:spcPts val="0"/>
              </a:spcAft>
              <a:buClr>
                <a:srgbClr val="000000"/>
              </a:buClr>
              <a:buSzPts val="1800"/>
              <a:buChar char="-"/>
            </a:pPr>
            <a:r>
              <a:rPr lang="it" sz="1400" dirty="0">
                <a:solidFill>
                  <a:srgbClr val="000000"/>
                </a:solidFill>
                <a:latin typeface="Arial" charset="0"/>
                <a:ea typeface="Arial" charset="0"/>
                <a:cs typeface="Arial" charset="0"/>
              </a:rPr>
              <a:t>Entrata in vigore il 1 Marzo 2004</a:t>
            </a:r>
            <a:endParaRPr sz="1400" dirty="0">
              <a:solidFill>
                <a:srgbClr val="000000"/>
              </a:solidFill>
              <a:latin typeface="Arial" charset="0"/>
              <a:ea typeface="Arial" charset="0"/>
              <a:cs typeface="Arial" charset="0"/>
            </a:endParaRPr>
          </a:p>
          <a:p>
            <a:pPr marL="457200" lvl="0" indent="-342900" algn="l" rtl="0">
              <a:spcBef>
                <a:spcPts val="0"/>
              </a:spcBef>
              <a:spcAft>
                <a:spcPts val="0"/>
              </a:spcAft>
              <a:buClr>
                <a:srgbClr val="000000"/>
              </a:buClr>
              <a:buSzPts val="1800"/>
              <a:buChar char="-"/>
            </a:pPr>
            <a:r>
              <a:rPr lang="it" sz="1400" dirty="0">
                <a:solidFill>
                  <a:srgbClr val="000000"/>
                </a:solidFill>
                <a:latin typeface="Arial" charset="0"/>
                <a:ea typeface="Arial" charset="0"/>
                <a:cs typeface="Arial" charset="0"/>
              </a:rPr>
              <a:t>Primo strumento giuridico riguardante in modo diretto e specifico il paesaggio europeo</a:t>
            </a:r>
            <a:endParaRPr sz="1400" dirty="0">
              <a:solidFill>
                <a:srgbClr val="000000"/>
              </a:solidFill>
              <a:latin typeface="Arial" charset="0"/>
              <a:ea typeface="Arial" charset="0"/>
              <a:cs typeface="Arial" charset="0"/>
            </a:endParaRPr>
          </a:p>
          <a:p>
            <a:pPr marL="457200" lvl="0" indent="-342900" algn="l" rtl="0">
              <a:spcBef>
                <a:spcPts val="0"/>
              </a:spcBef>
              <a:spcAft>
                <a:spcPts val="0"/>
              </a:spcAft>
              <a:buClr>
                <a:srgbClr val="000000"/>
              </a:buClr>
              <a:buSzPts val="1800"/>
              <a:buChar char="-"/>
            </a:pPr>
            <a:r>
              <a:rPr lang="it" sz="1400" dirty="0">
                <a:solidFill>
                  <a:srgbClr val="000000"/>
                </a:solidFill>
                <a:latin typeface="Arial" charset="0"/>
                <a:ea typeface="Arial" charset="0"/>
                <a:cs typeface="Arial" charset="0"/>
              </a:rPr>
              <a:t>Offre una definizione specifica del paesaggio che unisce aspetti culturali ed ambientali</a:t>
            </a:r>
            <a:r>
              <a:rPr lang="it" dirty="0">
                <a:solidFill>
                  <a:srgbClr val="000000"/>
                </a:solidFill>
                <a:latin typeface="Arial" charset="0"/>
                <a:ea typeface="Arial" charset="0"/>
                <a:cs typeface="Arial" charset="0"/>
              </a:rPr>
              <a:t>.</a:t>
            </a:r>
            <a:endParaRPr dirty="0">
              <a:solidFill>
                <a:srgbClr val="000000"/>
              </a:solidFill>
              <a:latin typeface="Arial" charset="0"/>
              <a:ea typeface="Arial" charset="0"/>
              <a:cs typeface="Arial" charset="0"/>
            </a:endParaRPr>
          </a:p>
        </p:txBody>
      </p:sp>
      <p:sp>
        <p:nvSpPr>
          <p:cNvPr id="2" name="Rettangolo 1"/>
          <p:cNvSpPr/>
          <p:nvPr/>
        </p:nvSpPr>
        <p:spPr>
          <a:xfrm>
            <a:off x="143433" y="2355518"/>
            <a:ext cx="9000565" cy="2636619"/>
          </a:xfrm>
          <a:prstGeom prst="rect">
            <a:avLst/>
          </a:prstGeom>
        </p:spPr>
        <p:txBody>
          <a:bodyPr wrap="square">
            <a:spAutoFit/>
          </a:bodyPr>
          <a:lstStyle/>
          <a:p>
            <a:pPr lvl="0" algn="just"/>
            <a:r>
              <a:rPr lang="it" b="1" dirty="0"/>
              <a:t>ELEMENTI INNOVATIVI</a:t>
            </a:r>
          </a:p>
          <a:p>
            <a:pPr lvl="0" algn="just">
              <a:spcBef>
                <a:spcPts val="1600"/>
              </a:spcBef>
            </a:pPr>
            <a:r>
              <a:rPr lang="it" dirty="0"/>
              <a:t>L’innovazione è stata quella di fondare l’idea di paesaggio in “bene”, con una rivoluzione    concettuale. C’è stata l’introduzione del fattore percettivo che può avere nuove scale di valori e valutazione.</a:t>
            </a:r>
          </a:p>
          <a:p>
            <a:pPr lvl="0" algn="just">
              <a:spcBef>
                <a:spcPts val="1600"/>
              </a:spcBef>
            </a:pPr>
            <a:r>
              <a:rPr lang="it" b="1" dirty="0"/>
              <a:t>OBIETTIVI</a:t>
            </a:r>
          </a:p>
          <a:p>
            <a:pPr lvl="0" algn="just">
              <a:spcBef>
                <a:spcPts val="1600"/>
              </a:spcBef>
              <a:buClr>
                <a:schemeClr val="dk1"/>
              </a:buClr>
              <a:buSzPts val="1100"/>
            </a:pPr>
            <a:r>
              <a:rPr lang="it" dirty="0"/>
              <a:t>La Convenzione si prefigge lo scopo di promuovere la salvaguardia e la gestione dei paesaggi. Gli obiettivi mirano a far recepire alle amministrazioni atti che sostengano l’ambiente. Tali obiettivi hanno lo scopo di migliorare la vita tramite le amministrazioni pubbliche.</a:t>
            </a:r>
          </a:p>
          <a:p>
            <a:pPr lvl="0" algn="just">
              <a:spcBef>
                <a:spcPts val="1600"/>
              </a:spcBef>
              <a:spcAft>
                <a:spcPts val="1600"/>
              </a:spcAft>
            </a:pPr>
            <a:endParaRPr lang="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body" idx="1"/>
          </p:nvPr>
        </p:nvSpPr>
        <p:spPr>
          <a:xfrm>
            <a:off x="152400" y="0"/>
            <a:ext cx="8991600" cy="514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600" b="1" dirty="0">
                <a:solidFill>
                  <a:srgbClr val="000000"/>
                </a:solidFill>
              </a:rPr>
              <a:t>PROGETTO SEAL (</a:t>
            </a:r>
            <a:r>
              <a:rPr lang="it" sz="1800" b="1" dirty="0">
                <a:solidFill>
                  <a:srgbClr val="000000"/>
                </a:solidFill>
              </a:rPr>
              <a:t>Sustainable </a:t>
            </a:r>
            <a:r>
              <a:rPr lang="it" sz="1600" b="1" dirty="0">
                <a:solidFill>
                  <a:srgbClr val="000000"/>
                </a:solidFill>
              </a:rPr>
              <a:t>Educational Approaches to Landscape)</a:t>
            </a:r>
            <a:endParaRPr sz="1600" b="1" dirty="0">
              <a:solidFill>
                <a:srgbClr val="000000"/>
              </a:solidFill>
            </a:endParaRPr>
          </a:p>
          <a:p>
            <a:pPr marL="0" lvl="0" indent="0" algn="ctr" rtl="0">
              <a:spcBef>
                <a:spcPts val="1600"/>
              </a:spcBef>
              <a:spcAft>
                <a:spcPts val="0"/>
              </a:spcAft>
              <a:buNone/>
            </a:pPr>
            <a:r>
              <a:rPr lang="it" sz="1400" dirty="0">
                <a:solidFill>
                  <a:srgbClr val="000000"/>
                </a:solidFill>
                <a:latin typeface="Arial" charset="0"/>
                <a:ea typeface="Arial" charset="0"/>
                <a:cs typeface="Arial" charset="0"/>
              </a:rPr>
              <a:t>-piani di sviluppo</a:t>
            </a:r>
            <a:endParaRPr sz="1400" dirty="0">
              <a:solidFill>
                <a:srgbClr val="000000"/>
              </a:solidFill>
              <a:latin typeface="Arial" charset="0"/>
              <a:ea typeface="Arial" charset="0"/>
              <a:cs typeface="Arial" charset="0"/>
            </a:endParaRPr>
          </a:p>
          <a:p>
            <a:pPr marL="0" lvl="0" indent="0" algn="ctr" rtl="0">
              <a:spcBef>
                <a:spcPts val="1600"/>
              </a:spcBef>
              <a:spcAft>
                <a:spcPts val="0"/>
              </a:spcAft>
              <a:buClr>
                <a:schemeClr val="dk1"/>
              </a:buClr>
              <a:buSzPts val="1100"/>
              <a:buFont typeface="Arial"/>
              <a:buNone/>
            </a:pPr>
            <a:r>
              <a:rPr lang="it" sz="1400" dirty="0">
                <a:solidFill>
                  <a:srgbClr val="000000"/>
                </a:solidFill>
                <a:latin typeface="Arial" charset="0"/>
                <a:ea typeface="Arial" charset="0"/>
                <a:cs typeface="Arial" charset="0"/>
              </a:rPr>
              <a:t>-scienze geografiche</a:t>
            </a:r>
            <a:endParaRPr sz="1400" dirty="0">
              <a:solidFill>
                <a:srgbClr val="000000"/>
              </a:solidFill>
              <a:latin typeface="Arial" charset="0"/>
              <a:ea typeface="Arial" charset="0"/>
              <a:cs typeface="Arial" charset="0"/>
            </a:endParaRPr>
          </a:p>
          <a:p>
            <a:pPr marL="0" lvl="0" indent="0" algn="ctr" rtl="0">
              <a:spcBef>
                <a:spcPts val="1600"/>
              </a:spcBef>
              <a:spcAft>
                <a:spcPts val="0"/>
              </a:spcAft>
              <a:buClr>
                <a:schemeClr val="dk1"/>
              </a:buClr>
              <a:buSzPts val="1100"/>
              <a:buFont typeface="Arial"/>
              <a:buNone/>
            </a:pPr>
            <a:r>
              <a:rPr lang="it" sz="1400" dirty="0">
                <a:solidFill>
                  <a:srgbClr val="000000"/>
                </a:solidFill>
                <a:latin typeface="Arial" charset="0"/>
                <a:ea typeface="Arial" charset="0"/>
                <a:cs typeface="Arial" charset="0"/>
              </a:rPr>
              <a:t>-pianificazione paesaggistica</a:t>
            </a:r>
            <a:endParaRPr sz="1400" dirty="0">
              <a:solidFill>
                <a:srgbClr val="000000"/>
              </a:solidFill>
              <a:latin typeface="Arial" charset="0"/>
              <a:ea typeface="Arial" charset="0"/>
              <a:cs typeface="Arial" charset="0"/>
            </a:endParaRPr>
          </a:p>
          <a:p>
            <a:pPr marL="0" lvl="0" indent="0" algn="ctr" rtl="0">
              <a:spcBef>
                <a:spcPts val="1600"/>
              </a:spcBef>
              <a:spcAft>
                <a:spcPts val="0"/>
              </a:spcAft>
              <a:buClr>
                <a:schemeClr val="dk1"/>
              </a:buClr>
              <a:buSzPts val="1100"/>
              <a:buFont typeface="Arial"/>
              <a:buNone/>
            </a:pPr>
            <a:r>
              <a:rPr lang="it" sz="1400" dirty="0">
                <a:solidFill>
                  <a:srgbClr val="000000"/>
                </a:solidFill>
                <a:latin typeface="Arial" charset="0"/>
                <a:ea typeface="Arial" charset="0"/>
                <a:cs typeface="Arial" charset="0"/>
              </a:rPr>
              <a:t>-turismo, attività sportive in natura</a:t>
            </a:r>
            <a:endParaRPr sz="1400" dirty="0">
              <a:solidFill>
                <a:srgbClr val="000000"/>
              </a:solidFill>
              <a:latin typeface="Arial" charset="0"/>
              <a:ea typeface="Arial" charset="0"/>
              <a:cs typeface="Arial" charset="0"/>
            </a:endParaRPr>
          </a:p>
          <a:p>
            <a:pPr marL="0" lvl="0" indent="0" algn="ctr" rtl="0">
              <a:spcBef>
                <a:spcPts val="1600"/>
              </a:spcBef>
              <a:spcAft>
                <a:spcPts val="0"/>
              </a:spcAft>
              <a:buClr>
                <a:schemeClr val="dk1"/>
              </a:buClr>
              <a:buSzPts val="1100"/>
              <a:buFont typeface="Arial"/>
              <a:buNone/>
            </a:pPr>
            <a:r>
              <a:rPr lang="it" sz="1400" dirty="0">
                <a:solidFill>
                  <a:srgbClr val="000000"/>
                </a:solidFill>
                <a:latin typeface="Arial" charset="0"/>
                <a:ea typeface="Arial" charset="0"/>
                <a:cs typeface="Arial" charset="0"/>
              </a:rPr>
              <a:t>-pianificazioni ed impatto estetico</a:t>
            </a:r>
            <a:endParaRPr sz="1400" dirty="0">
              <a:solidFill>
                <a:srgbClr val="000000"/>
              </a:solidFill>
              <a:latin typeface="Arial" charset="0"/>
              <a:ea typeface="Arial" charset="0"/>
              <a:cs typeface="Arial" charset="0"/>
            </a:endParaRPr>
          </a:p>
          <a:p>
            <a:pPr marL="0" lvl="0" indent="0" algn="ctr" rtl="0">
              <a:spcBef>
                <a:spcPts val="1600"/>
              </a:spcBef>
              <a:spcAft>
                <a:spcPts val="0"/>
              </a:spcAft>
              <a:buClr>
                <a:schemeClr val="dk1"/>
              </a:buClr>
              <a:buSzPts val="1100"/>
              <a:buFont typeface="Arial"/>
              <a:buNone/>
            </a:pPr>
            <a:r>
              <a:rPr lang="it" sz="1400" dirty="0" smtClean="0">
                <a:solidFill>
                  <a:srgbClr val="000000"/>
                </a:solidFill>
                <a:latin typeface="Arial" charset="0"/>
                <a:ea typeface="Arial" charset="0"/>
                <a:cs typeface="Arial" charset="0"/>
              </a:rPr>
              <a:t>-</a:t>
            </a:r>
            <a:r>
              <a:rPr lang="it-IT" sz="1400" dirty="0" smtClean="0">
                <a:solidFill>
                  <a:srgbClr val="000000"/>
                </a:solidFill>
                <a:latin typeface="Arial" charset="0"/>
                <a:ea typeface="Arial" charset="0"/>
                <a:cs typeface="Arial" charset="0"/>
              </a:rPr>
              <a:t> </a:t>
            </a:r>
            <a:r>
              <a:rPr lang="it" sz="1400" dirty="0" smtClean="0">
                <a:solidFill>
                  <a:srgbClr val="000000"/>
                </a:solidFill>
                <a:latin typeface="Arial" charset="0"/>
                <a:ea typeface="Arial" charset="0"/>
                <a:cs typeface="Arial" charset="0"/>
              </a:rPr>
              <a:t>ruolo </a:t>
            </a:r>
            <a:r>
              <a:rPr lang="it" sz="1400" dirty="0">
                <a:solidFill>
                  <a:srgbClr val="000000"/>
                </a:solidFill>
                <a:latin typeface="Arial" charset="0"/>
                <a:ea typeface="Arial" charset="0"/>
                <a:cs typeface="Arial" charset="0"/>
              </a:rPr>
              <a:t>delle donne e degli anziani nella</a:t>
            </a:r>
            <a:r>
              <a:rPr lang="it" sz="1400" dirty="0">
                <a:latin typeface="Arial" charset="0"/>
                <a:ea typeface="Arial" charset="0"/>
                <a:cs typeface="Arial" charset="0"/>
              </a:rPr>
              <a:t> </a:t>
            </a:r>
            <a:r>
              <a:rPr lang="it" sz="1400" dirty="0">
                <a:solidFill>
                  <a:srgbClr val="000000"/>
                </a:solidFill>
                <a:latin typeface="Arial" charset="0"/>
                <a:ea typeface="Arial" charset="0"/>
                <a:cs typeface="Arial" charset="0"/>
              </a:rPr>
              <a:t>pacificazione del paesaggio</a:t>
            </a:r>
            <a:endParaRPr sz="1400" dirty="0">
              <a:solidFill>
                <a:srgbClr val="000000"/>
              </a:solidFill>
              <a:latin typeface="Arial" charset="0"/>
              <a:ea typeface="Arial" charset="0"/>
              <a:cs typeface="Arial" charset="0"/>
            </a:endParaRPr>
          </a:p>
          <a:p>
            <a:pPr marL="0" lvl="0" indent="0" algn="ctr" rtl="0">
              <a:spcBef>
                <a:spcPts val="1600"/>
              </a:spcBef>
              <a:spcAft>
                <a:spcPts val="0"/>
              </a:spcAft>
              <a:buClr>
                <a:schemeClr val="dk1"/>
              </a:buClr>
              <a:buSzPts val="1100"/>
              <a:buFont typeface="Arial"/>
              <a:buNone/>
            </a:pPr>
            <a:r>
              <a:rPr lang="it" sz="1400" dirty="0">
                <a:solidFill>
                  <a:srgbClr val="000000"/>
                </a:solidFill>
                <a:latin typeface="Arial" charset="0"/>
                <a:ea typeface="Arial" charset="0"/>
                <a:cs typeface="Arial" charset="0"/>
              </a:rPr>
              <a:t>-tradizioni edilizie</a:t>
            </a:r>
            <a:endParaRPr sz="1400" dirty="0">
              <a:solidFill>
                <a:srgbClr val="000000"/>
              </a:solidFill>
              <a:latin typeface="Arial" charset="0"/>
              <a:ea typeface="Arial" charset="0"/>
              <a:cs typeface="Arial" charset="0"/>
            </a:endParaRPr>
          </a:p>
          <a:p>
            <a:pPr marL="0" lvl="0" indent="0" algn="ctr" rtl="0">
              <a:spcBef>
                <a:spcPts val="1600"/>
              </a:spcBef>
              <a:spcAft>
                <a:spcPts val="0"/>
              </a:spcAft>
              <a:buClr>
                <a:schemeClr val="dk1"/>
              </a:buClr>
              <a:buSzPts val="1100"/>
              <a:buFont typeface="Arial"/>
              <a:buNone/>
            </a:pPr>
            <a:r>
              <a:rPr lang="it" sz="1400" dirty="0">
                <a:solidFill>
                  <a:srgbClr val="000000"/>
                </a:solidFill>
                <a:latin typeface="Arial" charset="0"/>
                <a:ea typeface="Arial" charset="0"/>
                <a:cs typeface="Arial" charset="0"/>
              </a:rPr>
              <a:t>-cittadinanza attiva</a:t>
            </a:r>
            <a:endParaRPr sz="1400" dirty="0">
              <a:solidFill>
                <a:srgbClr val="000000"/>
              </a:solidFill>
              <a:latin typeface="Arial" charset="0"/>
              <a:ea typeface="Arial" charset="0"/>
              <a:cs typeface="Arial" charset="0"/>
            </a:endParaRPr>
          </a:p>
          <a:p>
            <a:pPr marL="0" lvl="0" indent="0" algn="l" rtl="0">
              <a:spcBef>
                <a:spcPts val="1600"/>
              </a:spcBef>
              <a:spcAft>
                <a:spcPts val="1600"/>
              </a:spcAft>
              <a:buNone/>
            </a:pPr>
            <a:endParaRPr sz="1400" dirty="0"/>
          </a:p>
        </p:txBody>
      </p:sp>
    </p:spTree>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45</TotalTime>
  <Words>903</Words>
  <Application>Microsoft Macintosh PowerPoint</Application>
  <PresentationFormat>Presentazione su schermo (16:9)</PresentationFormat>
  <Paragraphs>65</Paragraphs>
  <Slides>15</Slides>
  <Notes>15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Calibri</vt:lpstr>
      <vt:lpstr>Century Gothic</vt:lpstr>
      <vt:lpstr>Wingdings 3</vt:lpstr>
      <vt:lpstr>Arial</vt:lpstr>
      <vt:lpstr>Filo</vt:lpstr>
      <vt:lpstr>Presentazione di PowerPoint</vt:lpstr>
      <vt:lpstr>Presentazione di PowerPoint</vt:lpstr>
      <vt:lpstr>Paesaggio del Trasimeno nell’arte</vt:lpstr>
      <vt:lpstr>Presentazione di PowerPoint</vt:lpstr>
      <vt:lpstr>Presentazione di PowerPoint</vt:lpstr>
      <vt:lpstr>Importanza dei vincoli paesaggistici!  </vt:lpstr>
      <vt:lpstr>Presentazione di PowerPoint</vt:lpstr>
      <vt:lpstr>Presentazione di PowerPoint</vt:lpstr>
      <vt:lpstr>Presentazione di PowerPoint</vt:lpstr>
      <vt:lpstr>Confronto tra foto storiche e attuali.</vt:lpstr>
      <vt:lpstr>L’acquedotto di Castiglione del Lago.</vt:lpstr>
      <vt:lpstr>Uno dei lidi comunali più popolari: il lido Arezzo.</vt:lpstr>
      <vt:lpstr>Ex aeroporto: uno dei fabbricati.</vt:lpstr>
      <vt:lpstr>Presentazione di PowerPoint</vt:lpstr>
      <vt:lpstr>Presentazione di PowerPoint</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cp:lastModifiedBy>Utente di Microsoft Office</cp:lastModifiedBy>
  <cp:revision>10</cp:revision>
  <dcterms:modified xsi:type="dcterms:W3CDTF">2019-11-25T09:47:16Z</dcterms:modified>
</cp:coreProperties>
</file>