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2" r:id="rId2"/>
    <p:sldId id="256" r:id="rId3"/>
    <p:sldId id="279" r:id="rId4"/>
    <p:sldId id="273" r:id="rId5"/>
    <p:sldId id="274" r:id="rId6"/>
    <p:sldId id="275" r:id="rId7"/>
    <p:sldId id="276" r:id="rId8"/>
    <p:sldId id="277" r:id="rId9"/>
    <p:sldId id="278" r:id="rId10"/>
    <p:sldId id="281" r:id="rId11"/>
    <p:sldId id="258" r:id="rId12"/>
    <p:sldId id="259" r:id="rId13"/>
    <p:sldId id="260" r:id="rId14"/>
    <p:sldId id="262" r:id="rId15"/>
    <p:sldId id="263" r:id="rId16"/>
    <p:sldId id="264" r:id="rId17"/>
    <p:sldId id="265" r:id="rId18"/>
    <p:sldId id="266" r:id="rId19"/>
    <p:sldId id="267" r:id="rId20"/>
    <p:sldId id="268" r:id="rId21"/>
    <p:sldId id="269" r:id="rId22"/>
    <p:sldId id="270" r:id="rId23"/>
    <p:sldId id="271" r:id="rId24"/>
    <p:sldId id="272" r:id="rId2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99FFCC"/>
    <a:srgbClr val="FF66FF"/>
    <a:srgbClr val="9900FF"/>
    <a:srgbClr val="00FF00"/>
    <a:srgbClr val="FF9900"/>
    <a:srgbClr val="FFCC99"/>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67" y="-134"/>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04334D-1785-41E5-AE08-9CB96E41CBFA}" type="datetimeFigureOut">
              <a:rPr lang="it-IT" smtClean="0"/>
              <a:t>14/04/2017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B77066-8265-4A8B-B5D7-88C2A48B1F15}" type="slidenum">
              <a:rPr lang="it-IT" smtClean="0"/>
              <a:t>‹N›</a:t>
            </a:fld>
            <a:endParaRPr lang="it-IT"/>
          </a:p>
        </p:txBody>
      </p:sp>
    </p:spTree>
    <p:extLst>
      <p:ext uri="{BB962C8B-B14F-4D97-AF65-F5344CB8AC3E}">
        <p14:creationId xmlns:p14="http://schemas.microsoft.com/office/powerpoint/2010/main" val="3051376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5B77066-8265-4A8B-B5D7-88C2A48B1F15}" type="slidenum">
              <a:rPr lang="it-IT" smtClean="0"/>
              <a:t>2</a:t>
            </a:fld>
            <a:endParaRPr lang="it-IT"/>
          </a:p>
        </p:txBody>
      </p:sp>
    </p:spTree>
    <p:extLst>
      <p:ext uri="{BB962C8B-B14F-4D97-AF65-F5344CB8AC3E}">
        <p14:creationId xmlns:p14="http://schemas.microsoft.com/office/powerpoint/2010/main" val="3398598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A4FF7A5-52FB-4103-BF71-8CA169248502}" type="datetimeFigureOut">
              <a:rPr lang="it-IT" smtClean="0"/>
              <a:t>14/04/2017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80BFEF4-1397-44B2-B29C-33477A269E5C}" type="slidenum">
              <a:rPr lang="it-IT" smtClean="0"/>
              <a:t>‹N›</a:t>
            </a:fld>
            <a:endParaRPr lang="it-IT"/>
          </a:p>
        </p:txBody>
      </p:sp>
    </p:spTree>
    <p:extLst>
      <p:ext uri="{BB962C8B-B14F-4D97-AF65-F5344CB8AC3E}">
        <p14:creationId xmlns:p14="http://schemas.microsoft.com/office/powerpoint/2010/main" val="35207334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A4FF7A5-52FB-4103-BF71-8CA169248502}" type="datetimeFigureOut">
              <a:rPr lang="it-IT" smtClean="0"/>
              <a:t>14/04/2017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80BFEF4-1397-44B2-B29C-33477A269E5C}" type="slidenum">
              <a:rPr lang="it-IT" smtClean="0"/>
              <a:t>‹N›</a:t>
            </a:fld>
            <a:endParaRPr lang="it-IT"/>
          </a:p>
        </p:txBody>
      </p:sp>
    </p:spTree>
    <p:extLst>
      <p:ext uri="{BB962C8B-B14F-4D97-AF65-F5344CB8AC3E}">
        <p14:creationId xmlns:p14="http://schemas.microsoft.com/office/powerpoint/2010/main" val="6099558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A4FF7A5-52FB-4103-BF71-8CA169248502}" type="datetimeFigureOut">
              <a:rPr lang="it-IT" smtClean="0"/>
              <a:t>14/04/2017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80BFEF4-1397-44B2-B29C-33477A269E5C}" type="slidenum">
              <a:rPr lang="it-IT" smtClean="0"/>
              <a:t>‹N›</a:t>
            </a:fld>
            <a:endParaRPr lang="it-IT"/>
          </a:p>
        </p:txBody>
      </p:sp>
    </p:spTree>
    <p:extLst>
      <p:ext uri="{BB962C8B-B14F-4D97-AF65-F5344CB8AC3E}">
        <p14:creationId xmlns:p14="http://schemas.microsoft.com/office/powerpoint/2010/main" val="2727066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A4FF7A5-52FB-4103-BF71-8CA169248502}" type="datetimeFigureOut">
              <a:rPr lang="it-IT" smtClean="0"/>
              <a:t>14/04/2017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80BFEF4-1397-44B2-B29C-33477A269E5C}" type="slidenum">
              <a:rPr lang="it-IT" smtClean="0"/>
              <a:t>‹N›</a:t>
            </a:fld>
            <a:endParaRPr lang="it-IT"/>
          </a:p>
        </p:txBody>
      </p:sp>
    </p:spTree>
    <p:extLst>
      <p:ext uri="{BB962C8B-B14F-4D97-AF65-F5344CB8AC3E}">
        <p14:creationId xmlns:p14="http://schemas.microsoft.com/office/powerpoint/2010/main" val="21046073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A4FF7A5-52FB-4103-BF71-8CA169248502}" type="datetimeFigureOut">
              <a:rPr lang="it-IT" smtClean="0"/>
              <a:t>14/04/2017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80BFEF4-1397-44B2-B29C-33477A269E5C}" type="slidenum">
              <a:rPr lang="it-IT" smtClean="0"/>
              <a:t>‹N›</a:t>
            </a:fld>
            <a:endParaRPr lang="it-IT"/>
          </a:p>
        </p:txBody>
      </p:sp>
    </p:spTree>
    <p:extLst>
      <p:ext uri="{BB962C8B-B14F-4D97-AF65-F5344CB8AC3E}">
        <p14:creationId xmlns:p14="http://schemas.microsoft.com/office/powerpoint/2010/main" val="27245635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A4FF7A5-52FB-4103-BF71-8CA169248502}" type="datetimeFigureOut">
              <a:rPr lang="it-IT" smtClean="0"/>
              <a:t>14/04/2017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80BFEF4-1397-44B2-B29C-33477A269E5C}" type="slidenum">
              <a:rPr lang="it-IT" smtClean="0"/>
              <a:t>‹N›</a:t>
            </a:fld>
            <a:endParaRPr lang="it-IT"/>
          </a:p>
        </p:txBody>
      </p:sp>
    </p:spTree>
    <p:extLst>
      <p:ext uri="{BB962C8B-B14F-4D97-AF65-F5344CB8AC3E}">
        <p14:creationId xmlns:p14="http://schemas.microsoft.com/office/powerpoint/2010/main" val="33860357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A4FF7A5-52FB-4103-BF71-8CA169248502}" type="datetimeFigureOut">
              <a:rPr lang="it-IT" smtClean="0"/>
              <a:t>14/04/2017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80BFEF4-1397-44B2-B29C-33477A269E5C}" type="slidenum">
              <a:rPr lang="it-IT" smtClean="0"/>
              <a:t>‹N›</a:t>
            </a:fld>
            <a:endParaRPr lang="it-IT"/>
          </a:p>
        </p:txBody>
      </p:sp>
    </p:spTree>
    <p:extLst>
      <p:ext uri="{BB962C8B-B14F-4D97-AF65-F5344CB8AC3E}">
        <p14:creationId xmlns:p14="http://schemas.microsoft.com/office/powerpoint/2010/main" val="36518622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A4FF7A5-52FB-4103-BF71-8CA169248502}" type="datetimeFigureOut">
              <a:rPr lang="it-IT" smtClean="0"/>
              <a:t>14/04/2017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80BFEF4-1397-44B2-B29C-33477A269E5C}" type="slidenum">
              <a:rPr lang="it-IT" smtClean="0"/>
              <a:t>‹N›</a:t>
            </a:fld>
            <a:endParaRPr lang="it-IT"/>
          </a:p>
        </p:txBody>
      </p:sp>
    </p:spTree>
    <p:extLst>
      <p:ext uri="{BB962C8B-B14F-4D97-AF65-F5344CB8AC3E}">
        <p14:creationId xmlns:p14="http://schemas.microsoft.com/office/powerpoint/2010/main" val="7915117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A4FF7A5-52FB-4103-BF71-8CA169248502}" type="datetimeFigureOut">
              <a:rPr lang="it-IT" smtClean="0"/>
              <a:t>14/04/2017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80BFEF4-1397-44B2-B29C-33477A269E5C}" type="slidenum">
              <a:rPr lang="it-IT" smtClean="0"/>
              <a:t>‹N›</a:t>
            </a:fld>
            <a:endParaRPr lang="it-IT"/>
          </a:p>
        </p:txBody>
      </p:sp>
    </p:spTree>
    <p:extLst>
      <p:ext uri="{BB962C8B-B14F-4D97-AF65-F5344CB8AC3E}">
        <p14:creationId xmlns:p14="http://schemas.microsoft.com/office/powerpoint/2010/main" val="36645168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A4FF7A5-52FB-4103-BF71-8CA169248502}" type="datetimeFigureOut">
              <a:rPr lang="it-IT" smtClean="0"/>
              <a:t>14/04/2017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80BFEF4-1397-44B2-B29C-33477A269E5C}" type="slidenum">
              <a:rPr lang="it-IT" smtClean="0"/>
              <a:t>‹N›</a:t>
            </a:fld>
            <a:endParaRPr lang="it-IT"/>
          </a:p>
        </p:txBody>
      </p:sp>
    </p:spTree>
    <p:extLst>
      <p:ext uri="{BB962C8B-B14F-4D97-AF65-F5344CB8AC3E}">
        <p14:creationId xmlns:p14="http://schemas.microsoft.com/office/powerpoint/2010/main" val="28465549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A4FF7A5-52FB-4103-BF71-8CA169248502}" type="datetimeFigureOut">
              <a:rPr lang="it-IT" smtClean="0"/>
              <a:t>14/04/2017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80BFEF4-1397-44B2-B29C-33477A269E5C}" type="slidenum">
              <a:rPr lang="it-IT" smtClean="0"/>
              <a:t>‹N›</a:t>
            </a:fld>
            <a:endParaRPr lang="it-IT"/>
          </a:p>
        </p:txBody>
      </p:sp>
    </p:spTree>
    <p:extLst>
      <p:ext uri="{BB962C8B-B14F-4D97-AF65-F5344CB8AC3E}">
        <p14:creationId xmlns:p14="http://schemas.microsoft.com/office/powerpoint/2010/main" val="9854295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4FF7A5-52FB-4103-BF71-8CA169248502}" type="datetimeFigureOut">
              <a:rPr lang="it-IT" smtClean="0"/>
              <a:t>14/04/2017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0BFEF4-1397-44B2-B29C-33477A269E5C}" type="slidenum">
              <a:rPr lang="it-IT" smtClean="0"/>
              <a:t>‹N›</a:t>
            </a:fld>
            <a:endParaRPr lang="it-IT"/>
          </a:p>
        </p:txBody>
      </p:sp>
    </p:spTree>
    <p:extLst>
      <p:ext uri="{BB962C8B-B14F-4D97-AF65-F5344CB8AC3E}">
        <p14:creationId xmlns:p14="http://schemas.microsoft.com/office/powerpoint/2010/main" val="2316658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hyperlink" Target="mailto:BAIC40006@istruzione.it" TargetMode="External"/><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it/url?sa=i&amp;rct=j&amp;q=&amp;esrc=s&amp;source=images&amp;cd=&amp;cad=rja&amp;uact=8&amp;ved=0ahUKEwjz-J2r9qTMAhWB2BoKHT20CzoQjRwIBw&amp;url=http://www.svdonline.it/48986/noli-letture-da-mare-6/&amp;bvm=bv.119745492,d.ZGg&amp;psig=AFQjCNEkLg1NzYEhjThPNXXhaOmxb6bdug&amp;ust=1461506528502630"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619672" y="3501008"/>
            <a:ext cx="7272808" cy="1015663"/>
          </a:xfrm>
          <a:prstGeom prst="rect">
            <a:avLst/>
          </a:prstGeom>
        </p:spPr>
        <p:txBody>
          <a:bodyPr wrap="square">
            <a:spAutoFit/>
          </a:bodyPr>
          <a:lstStyle/>
          <a:p>
            <a:pPr algn="r"/>
            <a:r>
              <a:rPr lang="it-IT" sz="6000" dirty="0">
                <a:solidFill>
                  <a:srgbClr val="0070C0"/>
                </a:solidFill>
              </a:rPr>
              <a:t>Presentazione breve  </a:t>
            </a:r>
          </a:p>
        </p:txBody>
      </p:sp>
      <p:sp>
        <p:nvSpPr>
          <p:cNvPr id="5" name="CasellaDiTesto 4"/>
          <p:cNvSpPr txBox="1"/>
          <p:nvPr/>
        </p:nvSpPr>
        <p:spPr>
          <a:xfrm>
            <a:off x="2123728" y="4327046"/>
            <a:ext cx="6893428" cy="2185214"/>
          </a:xfrm>
          <a:prstGeom prst="rect">
            <a:avLst/>
          </a:prstGeom>
          <a:solidFill>
            <a:schemeClr val="bg1"/>
          </a:solidFill>
          <a:ln>
            <a:solidFill>
              <a:schemeClr val="bg1"/>
            </a:solidFill>
          </a:ln>
        </p:spPr>
        <p:txBody>
          <a:bodyPr wrap="square" rtlCol="0">
            <a:spAutoFit/>
          </a:bodyPr>
          <a:lstStyle/>
          <a:p>
            <a:pPr algn="r"/>
            <a:r>
              <a:rPr lang="it-IT" sz="8000" b="1" dirty="0" smtClean="0">
                <a:ln w="10541" cmpd="sng">
                  <a:solidFill>
                    <a:schemeClr val="accent1">
                      <a:shade val="88000"/>
                      <a:satMod val="110000"/>
                    </a:schemeClr>
                  </a:solidFill>
                  <a:prstDash val="solid"/>
                </a:ln>
                <a:solidFill>
                  <a:srgbClr val="FF0000"/>
                </a:solidFill>
              </a:rPr>
              <a:t>NOICATTARO</a:t>
            </a:r>
            <a:r>
              <a:rPr lang="it-IT" sz="3200" b="1" dirty="0" smtClean="0">
                <a:ln w="10541" cmpd="sng">
                  <a:solidFill>
                    <a:schemeClr val="accent1">
                      <a:shade val="88000"/>
                      <a:satMod val="110000"/>
                    </a:schemeClr>
                  </a:solidFill>
                  <a:prstDash val="solid"/>
                </a:ln>
                <a:solidFill>
                  <a:srgbClr val="FF0000"/>
                </a:solidFill>
              </a:rPr>
              <a:t> </a:t>
            </a:r>
            <a:endParaRPr lang="it-IT" sz="3200" b="1" dirty="0">
              <a:ln w="10541" cmpd="sng">
                <a:solidFill>
                  <a:schemeClr val="accent1">
                    <a:shade val="88000"/>
                    <a:satMod val="110000"/>
                  </a:schemeClr>
                </a:solidFill>
                <a:prstDash val="solid"/>
              </a:ln>
              <a:solidFill>
                <a:srgbClr val="FF0000"/>
              </a:solidFill>
            </a:endParaRPr>
          </a:p>
          <a:p>
            <a:pPr algn="r"/>
            <a:r>
              <a:rPr lang="it-IT" sz="2800" b="1" dirty="0">
                <a:ln w="10541" cmpd="sng">
                  <a:solidFill>
                    <a:schemeClr val="accent1">
                      <a:shade val="88000"/>
                      <a:satMod val="110000"/>
                    </a:schemeClr>
                  </a:solidFill>
                  <a:prstDash val="solid"/>
                </a:ln>
                <a:solidFill>
                  <a:srgbClr val="FF0000"/>
                </a:solidFill>
              </a:rPr>
              <a:t>UNA IDENTITA’ CONSERVATA </a:t>
            </a:r>
          </a:p>
          <a:p>
            <a:pPr algn="r"/>
            <a:r>
              <a:rPr lang="it-IT" sz="2800" b="1" dirty="0">
                <a:ln w="10541" cmpd="sng">
                  <a:solidFill>
                    <a:schemeClr val="accent1">
                      <a:shade val="88000"/>
                      <a:satMod val="110000"/>
                    </a:schemeClr>
                  </a:solidFill>
                  <a:prstDash val="solid"/>
                </a:ln>
                <a:solidFill>
                  <a:srgbClr val="FF0000"/>
                </a:solidFill>
              </a:rPr>
              <a:t>ATTRAVERSO LA STORIA</a:t>
            </a:r>
            <a:r>
              <a:rPr lang="it-IT" b="1" dirty="0">
                <a:ln w="10541" cmpd="sng">
                  <a:solidFill>
                    <a:schemeClr val="accent1">
                      <a:shade val="88000"/>
                      <a:satMod val="110000"/>
                    </a:schemeClr>
                  </a:solidFill>
                  <a:prstDash val="solid"/>
                </a:ln>
                <a:solidFill>
                  <a:srgbClr val="FF0000"/>
                </a:solidFill>
              </a:rPr>
              <a:t> </a:t>
            </a:r>
          </a:p>
        </p:txBody>
      </p:sp>
      <p:sp>
        <p:nvSpPr>
          <p:cNvPr id="6" name="Sottotitolo 2"/>
          <p:cNvSpPr>
            <a:spLocks noGrp="1"/>
          </p:cNvSpPr>
          <p:nvPr>
            <p:ph type="subTitle" idx="1"/>
          </p:nvPr>
        </p:nvSpPr>
        <p:spPr>
          <a:xfrm>
            <a:off x="4345389" y="476672"/>
            <a:ext cx="4667389" cy="1376863"/>
          </a:xfrm>
        </p:spPr>
        <p:txBody>
          <a:bodyPr>
            <a:normAutofit/>
          </a:bodyPr>
          <a:lstStyle/>
          <a:p>
            <a:pPr algn="r"/>
            <a:r>
              <a:rPr lang="it-IT" sz="2000" b="1" dirty="0">
                <a:solidFill>
                  <a:srgbClr val="00B0F0"/>
                </a:solidFill>
              </a:rPr>
              <a:t>ITALIA NOSTRA</a:t>
            </a:r>
            <a:br>
              <a:rPr lang="it-IT" sz="2000" b="1" dirty="0">
                <a:solidFill>
                  <a:srgbClr val="00B0F0"/>
                </a:solidFill>
              </a:rPr>
            </a:br>
            <a:r>
              <a:rPr lang="it-IT" sz="2000" b="1" dirty="0">
                <a:solidFill>
                  <a:srgbClr val="00B0F0"/>
                </a:solidFill>
              </a:rPr>
              <a:t>Concorso </a:t>
            </a:r>
            <a:r>
              <a:rPr lang="it-IT" sz="2000" b="1" dirty="0" smtClean="0">
                <a:solidFill>
                  <a:srgbClr val="00B0F0"/>
                </a:solidFill>
              </a:rPr>
              <a:t>nazionale: </a:t>
            </a:r>
          </a:p>
          <a:p>
            <a:pPr algn="r"/>
            <a:r>
              <a:rPr lang="it-IT" sz="2000" b="1" dirty="0" smtClean="0">
                <a:solidFill>
                  <a:srgbClr val="00B0F0"/>
                </a:solidFill>
              </a:rPr>
              <a:t>“</a:t>
            </a:r>
            <a:r>
              <a:rPr lang="it-IT" sz="2000" b="1" dirty="0">
                <a:solidFill>
                  <a:srgbClr val="00B0F0"/>
                </a:solidFill>
              </a:rPr>
              <a:t>Le Pietre e i Cittadini” </a:t>
            </a:r>
            <a:r>
              <a:rPr lang="it-IT" sz="2000" b="1" dirty="0" smtClean="0">
                <a:solidFill>
                  <a:srgbClr val="00B0F0"/>
                </a:solidFill>
              </a:rPr>
              <a:t>2016-2017</a:t>
            </a:r>
            <a:endParaRPr lang="it-IT" sz="2000" b="1" dirty="0">
              <a:solidFill>
                <a:srgbClr val="00B0F0"/>
              </a:solidFill>
            </a:endParaRPr>
          </a:p>
          <a:p>
            <a:pPr algn="r"/>
            <a:r>
              <a:rPr lang="it-IT" sz="1500" b="1" dirty="0">
                <a:solidFill>
                  <a:srgbClr val="00B0F0"/>
                </a:solidFill>
              </a:rPr>
              <a:t>Ambito: Il paesaggio raccontato dai </a:t>
            </a:r>
            <a:r>
              <a:rPr lang="it-IT" sz="1500" b="1" dirty="0" smtClean="0">
                <a:solidFill>
                  <a:srgbClr val="00B0F0"/>
                </a:solidFill>
              </a:rPr>
              <a:t>ragazzi</a:t>
            </a:r>
            <a:endParaRPr lang="it-IT" sz="1500" b="1" dirty="0">
              <a:solidFill>
                <a:srgbClr val="00B0F0"/>
              </a:solidFill>
            </a:endParaRPr>
          </a:p>
          <a:p>
            <a:endParaRPr lang="it-IT" dirty="0"/>
          </a:p>
        </p:txBody>
      </p:sp>
      <p:pic>
        <p:nvPicPr>
          <p:cNvPr id="7" name="Picture 2" descr="C:\Users\Kraun\Pictures\DSC_02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188640"/>
            <a:ext cx="4680520" cy="3523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1426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raun\Pictures\foto del telefonino al 20 aprile\DSC_08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35029"/>
            <a:ext cx="3450644" cy="2147887"/>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251520" y="188640"/>
            <a:ext cx="2376264" cy="369332"/>
          </a:xfrm>
          <a:prstGeom prst="rect">
            <a:avLst/>
          </a:prstGeom>
          <a:solidFill>
            <a:srgbClr val="FFFF00"/>
          </a:solidFill>
        </p:spPr>
        <p:txBody>
          <a:bodyPr wrap="square" rtlCol="0">
            <a:spAutoFit/>
          </a:bodyPr>
          <a:lstStyle/>
          <a:p>
            <a:r>
              <a:rPr lang="it-IT" dirty="0" smtClean="0"/>
              <a:t>LABORATORIO DI ARTE </a:t>
            </a:r>
            <a:endParaRPr lang="it-IT" dirty="0"/>
          </a:p>
        </p:txBody>
      </p:sp>
      <p:pic>
        <p:nvPicPr>
          <p:cNvPr id="1028" name="Picture 4" descr="C:\Users\Kraun\Pictures\foto del telefonino al 20 aprile\DSC_08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3212976"/>
            <a:ext cx="5055684" cy="2843822"/>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descr="C:\Users\Kraun\AppData\Local\Microsoft\Windows\Temporary Internet Files\Content.Word\DSC_003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836712"/>
            <a:ext cx="5184576" cy="3492388"/>
          </a:xfrm>
          <a:prstGeom prst="rect">
            <a:avLst/>
          </a:prstGeom>
          <a:noFill/>
          <a:ln>
            <a:noFill/>
          </a:ln>
        </p:spPr>
      </p:pic>
    </p:spTree>
    <p:extLst>
      <p:ext uri="{BB962C8B-B14F-4D97-AF65-F5344CB8AC3E}">
        <p14:creationId xmlns:p14="http://schemas.microsoft.com/office/powerpoint/2010/main" val="2129991589"/>
      </p:ext>
    </p:extLst>
  </p:cSld>
  <p:clrMapOvr>
    <a:masterClrMapping/>
  </p:clrMapOvr>
  <mc:AlternateContent xmlns:mc="http://schemas.openxmlformats.org/markup-compatibility/2006" xmlns:p14="http://schemas.microsoft.com/office/powerpoint/2010/main">
    <mc:Choice Requires="p14">
      <p:transition p14:dur="100" advTm="3000">
        <p:cut/>
      </p:transition>
    </mc:Choice>
    <mc:Fallback xmlns="">
      <p:transition advTm="3000">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Kraun\Pictures\img08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573407" y="-555121"/>
            <a:ext cx="2777113" cy="3923928"/>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1035292" y="836712"/>
            <a:ext cx="8064896" cy="5632311"/>
          </a:xfrm>
          <a:prstGeom prst="rect">
            <a:avLst/>
          </a:prstGeom>
        </p:spPr>
        <p:txBody>
          <a:bodyPr wrap="square">
            <a:spAutoFit/>
          </a:bodyPr>
          <a:lstStyle/>
          <a:p>
            <a:pPr algn="r"/>
            <a:r>
              <a:rPr lang="it-IT" sz="3600" dirty="0" smtClean="0">
                <a:solidFill>
                  <a:srgbClr val="FF0000"/>
                </a:solidFill>
              </a:rPr>
              <a:t>IL LAVORO PRODOTTO </a:t>
            </a:r>
          </a:p>
          <a:p>
            <a:pPr algn="r"/>
            <a:r>
              <a:rPr lang="it-IT" sz="3600" dirty="0" smtClean="0">
                <a:solidFill>
                  <a:srgbClr val="FF0000"/>
                </a:solidFill>
              </a:rPr>
              <a:t>È STATO ARTICOLATO </a:t>
            </a:r>
          </a:p>
          <a:p>
            <a:pPr algn="r"/>
            <a:r>
              <a:rPr lang="it-IT" sz="3600" dirty="0" smtClean="0">
                <a:solidFill>
                  <a:srgbClr val="FF0000"/>
                </a:solidFill>
              </a:rPr>
              <a:t>IN 7 PARTI:</a:t>
            </a:r>
          </a:p>
          <a:p>
            <a:pPr algn="r"/>
            <a:r>
              <a:rPr lang="it-IT" sz="3600" b="1" dirty="0" smtClean="0"/>
              <a:t>I </a:t>
            </a:r>
            <a:r>
              <a:rPr lang="it-IT" sz="3600" b="1" dirty="0"/>
              <a:t>PARTE: </a:t>
            </a:r>
            <a:r>
              <a:rPr lang="it-IT" sz="3600" b="1" dirty="0" smtClean="0"/>
              <a:t>«</a:t>
            </a:r>
            <a:r>
              <a:rPr lang="it-IT" sz="3600" i="1" dirty="0" smtClean="0"/>
              <a:t>Presentare </a:t>
            </a:r>
            <a:r>
              <a:rPr lang="it-IT" sz="3600" i="1" dirty="0"/>
              <a:t>il </a:t>
            </a:r>
            <a:r>
              <a:rPr lang="it-IT" sz="3600" i="1" dirty="0" smtClean="0"/>
              <a:t>paese</a:t>
            </a:r>
            <a:r>
              <a:rPr lang="it-IT" sz="3600" b="1" dirty="0" smtClean="0"/>
              <a:t>»</a:t>
            </a:r>
            <a:endParaRPr lang="it-IT" sz="3600" b="1" dirty="0"/>
          </a:p>
          <a:p>
            <a:pPr algn="r"/>
            <a:r>
              <a:rPr lang="it-IT" sz="3600" b="1" dirty="0" smtClean="0"/>
              <a:t>II </a:t>
            </a:r>
            <a:r>
              <a:rPr lang="it-IT" sz="3600" b="1" dirty="0"/>
              <a:t>PARTE: </a:t>
            </a:r>
            <a:r>
              <a:rPr lang="it-IT" sz="3600" b="1" dirty="0" smtClean="0"/>
              <a:t>«</a:t>
            </a:r>
            <a:r>
              <a:rPr lang="it-IT" sz="3600" i="1" dirty="0" smtClean="0"/>
              <a:t>Raccontare </a:t>
            </a:r>
            <a:r>
              <a:rPr lang="it-IT" sz="3600" i="1" dirty="0"/>
              <a:t>la </a:t>
            </a:r>
            <a:r>
              <a:rPr lang="it-IT" sz="3600" i="1" dirty="0" smtClean="0"/>
              <a:t>religiosità</a:t>
            </a:r>
            <a:r>
              <a:rPr lang="it-IT" sz="3600" b="1" dirty="0" smtClean="0"/>
              <a:t>»</a:t>
            </a:r>
            <a:endParaRPr lang="it-IT" sz="3600" b="1" dirty="0"/>
          </a:p>
          <a:p>
            <a:pPr algn="r"/>
            <a:r>
              <a:rPr lang="it-IT" sz="3600" b="1" dirty="0" smtClean="0"/>
              <a:t>III </a:t>
            </a:r>
            <a:r>
              <a:rPr lang="it-IT" sz="3600" b="1" dirty="0"/>
              <a:t>PARTE: </a:t>
            </a:r>
            <a:r>
              <a:rPr lang="it-IT" sz="3600" b="1" dirty="0" smtClean="0"/>
              <a:t>«</a:t>
            </a:r>
            <a:r>
              <a:rPr lang="it-IT" sz="3600" i="1" dirty="0" smtClean="0"/>
              <a:t>Raccontare </a:t>
            </a:r>
            <a:r>
              <a:rPr lang="it-IT" sz="3600" i="1" dirty="0"/>
              <a:t>la </a:t>
            </a:r>
            <a:r>
              <a:rPr lang="it-IT" sz="3600" i="1" dirty="0" smtClean="0"/>
              <a:t>vita</a:t>
            </a:r>
            <a:r>
              <a:rPr lang="it-IT" sz="3600" b="1" dirty="0" smtClean="0"/>
              <a:t>»</a:t>
            </a:r>
            <a:endParaRPr lang="it-IT" sz="3600" b="1" dirty="0"/>
          </a:p>
          <a:p>
            <a:pPr algn="r"/>
            <a:r>
              <a:rPr lang="it-IT" sz="3600" b="1" dirty="0" smtClean="0"/>
              <a:t>IV </a:t>
            </a:r>
            <a:r>
              <a:rPr lang="it-IT" sz="3600" b="1" dirty="0"/>
              <a:t>PARTE: </a:t>
            </a:r>
            <a:r>
              <a:rPr lang="it-IT" sz="3600" b="1" dirty="0" smtClean="0"/>
              <a:t>«</a:t>
            </a:r>
            <a:r>
              <a:rPr lang="it-IT" sz="3600" i="1" dirty="0" smtClean="0"/>
              <a:t>Raccontare </a:t>
            </a:r>
            <a:r>
              <a:rPr lang="it-IT" sz="3600" i="1" dirty="0"/>
              <a:t>il </a:t>
            </a:r>
            <a:r>
              <a:rPr lang="it-IT" sz="3600" i="1" dirty="0" smtClean="0"/>
              <a:t>passato</a:t>
            </a:r>
            <a:r>
              <a:rPr lang="it-IT" sz="3600" b="1" dirty="0" smtClean="0"/>
              <a:t>»</a:t>
            </a:r>
            <a:endParaRPr lang="it-IT" sz="3600" b="1" dirty="0"/>
          </a:p>
          <a:p>
            <a:pPr algn="r"/>
            <a:r>
              <a:rPr lang="it-IT" sz="3600" b="1" dirty="0" smtClean="0"/>
              <a:t>V </a:t>
            </a:r>
            <a:r>
              <a:rPr lang="it-IT" sz="3600" b="1" dirty="0"/>
              <a:t>PARTE: </a:t>
            </a:r>
            <a:r>
              <a:rPr lang="it-IT" sz="3600" b="1" dirty="0" smtClean="0"/>
              <a:t>«</a:t>
            </a:r>
            <a:r>
              <a:rPr lang="it-IT" sz="3600" i="1" dirty="0" smtClean="0"/>
              <a:t>Raccontare </a:t>
            </a:r>
            <a:r>
              <a:rPr lang="it-IT" sz="3600" i="1" dirty="0"/>
              <a:t>le </a:t>
            </a:r>
            <a:r>
              <a:rPr lang="it-IT" sz="3600" i="1" dirty="0" smtClean="0"/>
              <a:t>memorie</a:t>
            </a:r>
            <a:r>
              <a:rPr lang="it-IT" sz="3600" b="1" dirty="0" smtClean="0"/>
              <a:t>»</a:t>
            </a:r>
            <a:endParaRPr lang="it-IT" sz="3600" b="1" dirty="0"/>
          </a:p>
          <a:p>
            <a:pPr algn="r"/>
            <a:r>
              <a:rPr lang="it-IT" sz="3600" b="1" dirty="0" smtClean="0"/>
              <a:t>VI </a:t>
            </a:r>
            <a:r>
              <a:rPr lang="it-IT" sz="3600" b="1" dirty="0"/>
              <a:t>PARTE: </a:t>
            </a:r>
            <a:r>
              <a:rPr lang="it-IT" sz="3600" b="1" dirty="0" smtClean="0"/>
              <a:t>«</a:t>
            </a:r>
            <a:r>
              <a:rPr lang="it-IT" sz="3600" i="1" dirty="0" smtClean="0"/>
              <a:t>Raccontare </a:t>
            </a:r>
            <a:r>
              <a:rPr lang="it-IT" sz="3600" i="1" dirty="0"/>
              <a:t>le </a:t>
            </a:r>
            <a:r>
              <a:rPr lang="it-IT" sz="3600" i="1" dirty="0" smtClean="0"/>
              <a:t>tradizioni</a:t>
            </a:r>
            <a:r>
              <a:rPr lang="it-IT" sz="3600" b="1" dirty="0" smtClean="0"/>
              <a:t>»</a:t>
            </a:r>
            <a:endParaRPr lang="it-IT" sz="3600" b="1" dirty="0"/>
          </a:p>
          <a:p>
            <a:pPr algn="r"/>
            <a:r>
              <a:rPr lang="it-IT" sz="3600" b="1" dirty="0" smtClean="0"/>
              <a:t>VII </a:t>
            </a:r>
            <a:r>
              <a:rPr lang="it-IT" sz="3600" b="1" dirty="0"/>
              <a:t>PARTE: </a:t>
            </a:r>
            <a:r>
              <a:rPr lang="it-IT" sz="3600" b="1" dirty="0" smtClean="0"/>
              <a:t>«</a:t>
            </a:r>
            <a:r>
              <a:rPr lang="it-IT" sz="3600" i="1" dirty="0" smtClean="0"/>
              <a:t>Raccontare </a:t>
            </a:r>
            <a:r>
              <a:rPr lang="it-IT" sz="3600" i="1" dirty="0"/>
              <a:t>il </a:t>
            </a:r>
            <a:r>
              <a:rPr lang="it-IT" sz="3600" i="1" dirty="0" smtClean="0"/>
              <a:t>paesaggio</a:t>
            </a:r>
            <a:r>
              <a:rPr lang="it-IT" sz="3600" b="1" dirty="0" smtClean="0"/>
              <a:t>»</a:t>
            </a:r>
            <a:endParaRPr lang="it-IT" sz="3600" b="1" dirty="0"/>
          </a:p>
        </p:txBody>
      </p:sp>
    </p:spTree>
    <p:extLst>
      <p:ext uri="{BB962C8B-B14F-4D97-AF65-F5344CB8AC3E}">
        <p14:creationId xmlns:p14="http://schemas.microsoft.com/office/powerpoint/2010/main" val="4071440948"/>
      </p:ext>
    </p:extLst>
  </p:cSld>
  <p:clrMapOvr>
    <a:masterClrMapping/>
  </p:clrMapOvr>
  <mc:AlternateContent xmlns:mc="http://schemas.openxmlformats.org/markup-compatibility/2006" xmlns:p14="http://schemas.microsoft.com/office/powerpoint/2010/main">
    <mc:Choice Requires="p14">
      <p:transition spd="slow" p14:dur="1400" advTm="8246">
        <p14:doors dir="vert"/>
      </p:transition>
    </mc:Choice>
    <mc:Fallback xmlns="">
      <p:transition spd="slow" advTm="824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 calcmode="lin" valueType="num">
                                      <p:cBhvr additive="base">
                                        <p:cTn id="1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 calcmode="lin" valueType="num">
                                      <p:cBhvr additive="base">
                                        <p:cTn id="2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 calcmode="lin" valueType="num">
                                      <p:cBhvr additive="base">
                                        <p:cTn id="26"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 calcmode="lin" valueType="num">
                                      <p:cBhvr additive="base">
                                        <p:cTn id="32"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 calcmode="lin" valueType="num">
                                      <p:cBhvr additive="base">
                                        <p:cTn id="38"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xEl>
                                              <p:pRg st="8" end="8"/>
                                            </p:txEl>
                                          </p:spTgt>
                                        </p:tgtEl>
                                        <p:attrNameLst>
                                          <p:attrName>style.visibility</p:attrName>
                                        </p:attrNameLst>
                                      </p:cBhvr>
                                      <p:to>
                                        <p:strVal val="visible"/>
                                      </p:to>
                                    </p:set>
                                    <p:anim calcmode="lin" valueType="num">
                                      <p:cBhvr additive="base">
                                        <p:cTn id="44"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
                                            <p:txEl>
                                              <p:pRg st="9" end="9"/>
                                            </p:txEl>
                                          </p:spTgt>
                                        </p:tgtEl>
                                        <p:attrNameLst>
                                          <p:attrName>style.visibility</p:attrName>
                                        </p:attrNameLst>
                                      </p:cBhvr>
                                      <p:to>
                                        <p:strVal val="visible"/>
                                      </p:to>
                                    </p:set>
                                    <p:anim calcmode="lin" valueType="num">
                                      <p:cBhvr additive="base">
                                        <p:cTn id="50"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23528" y="332656"/>
            <a:ext cx="8424936" cy="707886"/>
          </a:xfrm>
          <a:prstGeom prst="rect">
            <a:avLst/>
          </a:prstGeom>
          <a:solidFill>
            <a:schemeClr val="accent4">
              <a:lumMod val="40000"/>
              <a:lumOff val="60000"/>
            </a:schemeClr>
          </a:solidFill>
        </p:spPr>
        <p:txBody>
          <a:bodyPr wrap="square">
            <a:spAutoFit/>
          </a:bodyPr>
          <a:lstStyle/>
          <a:p>
            <a:r>
              <a:rPr lang="it-IT" sz="4000" dirty="0"/>
              <a:t>I PARTE: </a:t>
            </a:r>
            <a:r>
              <a:rPr lang="it-IT" sz="4000" dirty="0" smtClean="0"/>
              <a:t>«Presentare </a:t>
            </a:r>
            <a:r>
              <a:rPr lang="it-IT" sz="4000" dirty="0"/>
              <a:t>il </a:t>
            </a:r>
            <a:r>
              <a:rPr lang="it-IT" sz="4000" dirty="0" smtClean="0"/>
              <a:t>paese»</a:t>
            </a:r>
            <a:endParaRPr lang="it-IT" sz="4000" dirty="0"/>
          </a:p>
        </p:txBody>
      </p:sp>
      <p:pic>
        <p:nvPicPr>
          <p:cNvPr id="5" name="Picture 2" descr="C:\Users\Kraun\Pictures\img0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277752" y="248681"/>
            <a:ext cx="5206680" cy="7356788"/>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323528" y="1040542"/>
            <a:ext cx="6552728" cy="1077218"/>
          </a:xfrm>
          <a:prstGeom prst="rect">
            <a:avLst/>
          </a:prstGeom>
          <a:noFill/>
        </p:spPr>
        <p:txBody>
          <a:bodyPr wrap="square" rtlCol="0">
            <a:spAutoFit/>
          </a:bodyPr>
          <a:lstStyle/>
          <a:p>
            <a:r>
              <a:rPr lang="it-IT" sz="3200" dirty="0"/>
              <a:t>I confini, la pianta del paese.</a:t>
            </a:r>
          </a:p>
          <a:p>
            <a:endParaRPr lang="it-IT" sz="3200" dirty="0"/>
          </a:p>
        </p:txBody>
      </p:sp>
    </p:spTree>
    <p:extLst>
      <p:ext uri="{BB962C8B-B14F-4D97-AF65-F5344CB8AC3E}">
        <p14:creationId xmlns:p14="http://schemas.microsoft.com/office/powerpoint/2010/main" val="689823113"/>
      </p:ext>
    </p:extLst>
  </p:cSld>
  <p:clrMapOvr>
    <a:masterClrMapping/>
  </p:clrMapOvr>
  <p:transition spd="slow" advTm="4560">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07504" y="1654472"/>
            <a:ext cx="5472608" cy="5016758"/>
          </a:xfrm>
          <a:prstGeom prst="rect">
            <a:avLst/>
          </a:prstGeom>
        </p:spPr>
        <p:txBody>
          <a:bodyPr wrap="square">
            <a:spAutoFit/>
          </a:bodyPr>
          <a:lstStyle/>
          <a:p>
            <a:r>
              <a:rPr lang="it-IT" sz="3200" dirty="0" smtClean="0"/>
              <a:t>Viaggio </a:t>
            </a:r>
            <a:r>
              <a:rPr lang="it-IT" sz="3200" dirty="0"/>
              <a:t>attraverso le chiese di Noicattaro, osservazioni, produzione di fotografie. Elaborazione di testi descrittivi inerenti l’architettura delle facciate e degli spazi interni della chiesa. Ricerca delle notizie. Visite guidate. Produzione di disegni e dipinti su tela.</a:t>
            </a:r>
          </a:p>
        </p:txBody>
      </p:sp>
      <p:pic>
        <p:nvPicPr>
          <p:cNvPr id="3" name="Picture 2" descr="C:\Users\Kraun\Pictures\dipinti chiese\DSC_08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1786984"/>
            <a:ext cx="3365565" cy="4751735"/>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179512" y="188640"/>
            <a:ext cx="8712968" cy="984885"/>
          </a:xfrm>
          <a:prstGeom prst="rect">
            <a:avLst/>
          </a:prstGeom>
          <a:solidFill>
            <a:schemeClr val="tx2">
              <a:lumMod val="20000"/>
              <a:lumOff val="80000"/>
            </a:schemeClr>
          </a:solidFill>
        </p:spPr>
        <p:txBody>
          <a:bodyPr wrap="square" rtlCol="0">
            <a:spAutoFit/>
          </a:bodyPr>
          <a:lstStyle/>
          <a:p>
            <a:pPr algn="ctr"/>
            <a:r>
              <a:rPr lang="it-IT" sz="4000" b="1" dirty="0"/>
              <a:t>II PARTE: </a:t>
            </a:r>
            <a:r>
              <a:rPr lang="it-IT" sz="4000" dirty="0" smtClean="0"/>
              <a:t>«Raccontare </a:t>
            </a:r>
            <a:r>
              <a:rPr lang="it-IT" sz="4000" dirty="0"/>
              <a:t>la </a:t>
            </a:r>
            <a:r>
              <a:rPr lang="it-IT" sz="4000" dirty="0" smtClean="0"/>
              <a:t>religiosità»</a:t>
            </a:r>
            <a:endParaRPr lang="it-IT" sz="4000" dirty="0"/>
          </a:p>
          <a:p>
            <a:endParaRPr lang="it-IT" dirty="0"/>
          </a:p>
        </p:txBody>
      </p:sp>
    </p:spTree>
    <p:extLst>
      <p:ext uri="{BB962C8B-B14F-4D97-AF65-F5344CB8AC3E}">
        <p14:creationId xmlns:p14="http://schemas.microsoft.com/office/powerpoint/2010/main" val="158529573"/>
      </p:ext>
    </p:extLst>
  </p:cSld>
  <p:clrMapOvr>
    <a:masterClrMapping/>
  </p:clrMapOvr>
  <mc:AlternateContent xmlns:mc="http://schemas.openxmlformats.org/markup-compatibility/2006" xmlns:p14="http://schemas.microsoft.com/office/powerpoint/2010/main">
    <mc:Choice Requires="p14">
      <p:transition spd="slow" p14:dur="1500" advTm="8636">
        <p14:window dir="vert"/>
      </p:transition>
    </mc:Choice>
    <mc:Fallback xmlns="">
      <p:transition spd="slow" advTm="8636">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25509" y="260649"/>
            <a:ext cx="8494963" cy="984885"/>
          </a:xfrm>
          <a:prstGeom prst="rect">
            <a:avLst/>
          </a:prstGeom>
          <a:solidFill>
            <a:srgbClr val="99FF66"/>
          </a:solidFill>
        </p:spPr>
        <p:txBody>
          <a:bodyPr wrap="square" rtlCol="0">
            <a:spAutoFit/>
          </a:bodyPr>
          <a:lstStyle/>
          <a:p>
            <a:pPr algn="ctr"/>
            <a:r>
              <a:rPr lang="it-IT" sz="4000" b="1" dirty="0"/>
              <a:t>III PARTE: «</a:t>
            </a:r>
            <a:r>
              <a:rPr lang="it-IT" sz="4000" i="1" dirty="0"/>
              <a:t>Raccontare la vita</a:t>
            </a:r>
            <a:r>
              <a:rPr lang="it-IT" sz="4000" b="1" dirty="0"/>
              <a:t>»</a:t>
            </a:r>
          </a:p>
          <a:p>
            <a:endParaRPr lang="it-IT" dirty="0"/>
          </a:p>
        </p:txBody>
      </p:sp>
      <p:sp>
        <p:nvSpPr>
          <p:cNvPr id="4" name="Rettangolo 3"/>
          <p:cNvSpPr/>
          <p:nvPr/>
        </p:nvSpPr>
        <p:spPr>
          <a:xfrm>
            <a:off x="345792" y="1556792"/>
            <a:ext cx="3742435" cy="4524315"/>
          </a:xfrm>
          <a:prstGeom prst="rect">
            <a:avLst/>
          </a:prstGeom>
        </p:spPr>
        <p:txBody>
          <a:bodyPr wrap="square">
            <a:spAutoFit/>
          </a:bodyPr>
          <a:lstStyle/>
          <a:p>
            <a:r>
              <a:rPr lang="it-IT" sz="3200" dirty="0"/>
              <a:t>Effettuazione di uscite per lo studio di palazzi antichi e storici del paese, lettura di brani tratti da libri e giornali on line. Riproduzioni grafico-pittoriche. Zone residenziali.</a:t>
            </a:r>
          </a:p>
        </p:txBody>
      </p:sp>
      <p:pic>
        <p:nvPicPr>
          <p:cNvPr id="6" name="Picture 2" descr="C:\Users\Kraun\Pictures\img09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377289" y="751503"/>
            <a:ext cx="2853918" cy="40324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Kraun\Pictures\foto di pierpaolo e noemi\P_20160415_0332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4251101"/>
            <a:ext cx="4032448" cy="25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820599"/>
      </p:ext>
    </p:extLst>
  </p:cSld>
  <p:clrMapOvr>
    <a:masterClrMapping/>
  </p:clrMapOvr>
  <mc:AlternateContent xmlns:mc="http://schemas.openxmlformats.org/markup-compatibility/2006" xmlns:p14="http://schemas.microsoft.com/office/powerpoint/2010/main">
    <mc:Choice Requires="p14">
      <p:transition spd="slow" p14:dur="1200" advTm="7458">
        <p:dissolve/>
      </p:transition>
    </mc:Choice>
    <mc:Fallback xmlns="">
      <p:transition spd="slow" advTm="7458">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404664"/>
            <a:ext cx="8640960" cy="707886"/>
          </a:xfrm>
          <a:prstGeom prst="rect">
            <a:avLst/>
          </a:prstGeom>
          <a:solidFill>
            <a:srgbClr val="FFCC99"/>
          </a:solidFill>
        </p:spPr>
        <p:txBody>
          <a:bodyPr wrap="square" rtlCol="0">
            <a:spAutoFit/>
          </a:bodyPr>
          <a:lstStyle/>
          <a:p>
            <a:pPr algn="ctr"/>
            <a:r>
              <a:rPr lang="it-IT" sz="4000" b="1" dirty="0" smtClean="0"/>
              <a:t>IV </a:t>
            </a:r>
            <a:r>
              <a:rPr lang="it-IT" sz="4000" b="1" dirty="0"/>
              <a:t>PARTE: «</a:t>
            </a:r>
            <a:r>
              <a:rPr lang="it-IT" sz="4000" i="1" dirty="0"/>
              <a:t>Raccontare il passato</a:t>
            </a:r>
            <a:r>
              <a:rPr lang="it-IT" sz="4000" b="1" dirty="0"/>
              <a:t>»</a:t>
            </a:r>
          </a:p>
        </p:txBody>
      </p:sp>
      <p:sp>
        <p:nvSpPr>
          <p:cNvPr id="4" name="CasellaDiTesto 3"/>
          <p:cNvSpPr txBox="1"/>
          <p:nvPr/>
        </p:nvSpPr>
        <p:spPr>
          <a:xfrm>
            <a:off x="281790" y="1268760"/>
            <a:ext cx="4104456" cy="5293757"/>
          </a:xfrm>
          <a:prstGeom prst="rect">
            <a:avLst/>
          </a:prstGeom>
          <a:noFill/>
        </p:spPr>
        <p:txBody>
          <a:bodyPr wrap="square" rtlCol="0">
            <a:spAutoFit/>
          </a:bodyPr>
          <a:lstStyle/>
          <a:p>
            <a:r>
              <a:rPr lang="it-IT" sz="3200" dirty="0"/>
              <a:t>Il centro storico</a:t>
            </a:r>
            <a:r>
              <a:rPr lang="it-IT" sz="3200" dirty="0" smtClean="0"/>
              <a:t>:</a:t>
            </a:r>
          </a:p>
          <a:p>
            <a:r>
              <a:rPr lang="it-IT" sz="3200" dirty="0" smtClean="0"/>
              <a:t>visite </a:t>
            </a:r>
            <a:r>
              <a:rPr lang="it-IT" sz="3200" dirty="0"/>
              <a:t>guidate in collaborazione con l’associazione locale IAT. Raccolta di dati, fotografie, riproduzioni grafiche. Testi descrittivi e racconti legati a case, zone, edicole votive.</a:t>
            </a:r>
          </a:p>
          <a:p>
            <a:endParaRPr lang="it-IT" dirty="0"/>
          </a:p>
        </p:txBody>
      </p:sp>
      <p:pic>
        <p:nvPicPr>
          <p:cNvPr id="5" name="Picture 2" descr="E:\foto cuvalen\Camera\20160411_1058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7" y="1239364"/>
            <a:ext cx="3816424" cy="5088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675118"/>
      </p:ext>
    </p:extLst>
  </p:cSld>
  <p:clrMapOvr>
    <a:masterClrMapping/>
  </p:clrMapOvr>
  <mc:AlternateContent xmlns:mc="http://schemas.openxmlformats.org/markup-compatibility/2006" xmlns:p14="http://schemas.microsoft.com/office/powerpoint/2010/main">
    <mc:Choice Requires="p14">
      <p:transition spd="slow" p14:dur="1200" advTm="7023">
        <p14:flip dir="r"/>
      </p:transition>
    </mc:Choice>
    <mc:Fallback xmlns="">
      <p:transition spd="slow" advTm="7023">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10326" y="1556792"/>
            <a:ext cx="8438138" cy="4801314"/>
          </a:xfrm>
          <a:prstGeom prst="rect">
            <a:avLst/>
          </a:prstGeom>
          <a:noFill/>
        </p:spPr>
        <p:txBody>
          <a:bodyPr wrap="square" rtlCol="0">
            <a:spAutoFit/>
          </a:bodyPr>
          <a:lstStyle/>
          <a:p>
            <a:r>
              <a:rPr lang="it-IT" sz="3200" dirty="0"/>
              <a:t>Le testimonianze del neolitico, approccio alla tomba IV del VI secolo a.C. ritrovata nel territorio di Noicattaro. Alla ricerca delle origini. Tracciare i fatti più salienti della linea della storia del nostro paese. I luoghi della peste del 1815: partecipazione alla celebrazione dei 150 anni dalla peste, organizzata dall’associazione culturale locale. Escursione guidata: “I luoghi della peste di </a:t>
            </a:r>
            <a:r>
              <a:rPr lang="it-IT" sz="3200" dirty="0" err="1"/>
              <a:t>Noja</a:t>
            </a:r>
            <a:r>
              <a:rPr lang="it-IT" sz="3200" dirty="0"/>
              <a:t>”.</a:t>
            </a:r>
          </a:p>
          <a:p>
            <a:endParaRPr lang="it-IT" dirty="0"/>
          </a:p>
        </p:txBody>
      </p:sp>
      <p:sp>
        <p:nvSpPr>
          <p:cNvPr id="3" name="CasellaDiTesto 2"/>
          <p:cNvSpPr txBox="1"/>
          <p:nvPr/>
        </p:nvSpPr>
        <p:spPr>
          <a:xfrm>
            <a:off x="323528" y="188640"/>
            <a:ext cx="8424936" cy="1261884"/>
          </a:xfrm>
          <a:prstGeom prst="rect">
            <a:avLst/>
          </a:prstGeom>
          <a:solidFill>
            <a:srgbClr val="FF9900"/>
          </a:solidFill>
        </p:spPr>
        <p:txBody>
          <a:bodyPr wrap="square" rtlCol="0">
            <a:spAutoFit/>
          </a:bodyPr>
          <a:lstStyle/>
          <a:p>
            <a:endParaRPr lang="it-IT" b="1" dirty="0" smtClean="0"/>
          </a:p>
          <a:p>
            <a:pPr algn="ctr"/>
            <a:r>
              <a:rPr lang="it-IT" sz="4000" b="1" dirty="0" smtClean="0"/>
              <a:t>V </a:t>
            </a:r>
            <a:r>
              <a:rPr lang="it-IT" sz="4000" b="1" dirty="0"/>
              <a:t>PARTE: «</a:t>
            </a:r>
            <a:r>
              <a:rPr lang="it-IT" sz="4000" i="1" dirty="0"/>
              <a:t>Raccontare le memorie</a:t>
            </a:r>
            <a:r>
              <a:rPr lang="it-IT" sz="4000" b="1" dirty="0"/>
              <a:t>»</a:t>
            </a:r>
          </a:p>
          <a:p>
            <a:endParaRPr lang="it-IT" dirty="0"/>
          </a:p>
        </p:txBody>
      </p:sp>
    </p:spTree>
    <p:extLst>
      <p:ext uri="{BB962C8B-B14F-4D97-AF65-F5344CB8AC3E}">
        <p14:creationId xmlns:p14="http://schemas.microsoft.com/office/powerpoint/2010/main" val="1172154220"/>
      </p:ext>
    </p:extLst>
  </p:cSld>
  <p:clrMapOvr>
    <a:masterClrMapping/>
  </p:clrMapOvr>
  <mc:AlternateContent xmlns:mc="http://schemas.openxmlformats.org/markup-compatibility/2006" xmlns:p14="http://schemas.microsoft.com/office/powerpoint/2010/main">
    <mc:Choice Requires="p14">
      <p:transition spd="slow" p14:dur="3900" advTm="6382">
        <p14:glitter pattern="hexagon"/>
      </p:transition>
    </mc:Choice>
    <mc:Fallback xmlns="">
      <p:transition spd="slow" advTm="6382">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188640"/>
            <a:ext cx="8424936" cy="1261884"/>
          </a:xfrm>
          <a:prstGeom prst="rect">
            <a:avLst/>
          </a:prstGeom>
          <a:solidFill>
            <a:srgbClr val="FF66FF"/>
          </a:solidFill>
        </p:spPr>
        <p:txBody>
          <a:bodyPr wrap="square" rtlCol="0">
            <a:spAutoFit/>
          </a:bodyPr>
          <a:lstStyle/>
          <a:p>
            <a:endParaRPr lang="it-IT" b="1" dirty="0" smtClean="0"/>
          </a:p>
          <a:p>
            <a:pPr algn="ctr"/>
            <a:r>
              <a:rPr lang="it-IT" sz="4000" b="1" dirty="0" smtClean="0"/>
              <a:t>VI </a:t>
            </a:r>
            <a:r>
              <a:rPr lang="it-IT" sz="4000" b="1" dirty="0"/>
              <a:t>PARTE: «</a:t>
            </a:r>
            <a:r>
              <a:rPr lang="it-IT" sz="4000" i="1" dirty="0"/>
              <a:t>Raccontare le tradizioni</a:t>
            </a:r>
            <a:r>
              <a:rPr lang="it-IT" sz="4000" b="1" dirty="0"/>
              <a:t>»</a:t>
            </a:r>
          </a:p>
          <a:p>
            <a:endParaRPr lang="it-IT" dirty="0"/>
          </a:p>
        </p:txBody>
      </p:sp>
      <p:sp>
        <p:nvSpPr>
          <p:cNvPr id="3" name="CasellaDiTesto 2"/>
          <p:cNvSpPr txBox="1"/>
          <p:nvPr/>
        </p:nvSpPr>
        <p:spPr>
          <a:xfrm>
            <a:off x="539552" y="1628800"/>
            <a:ext cx="8208912" cy="1354217"/>
          </a:xfrm>
          <a:prstGeom prst="rect">
            <a:avLst/>
          </a:prstGeom>
          <a:noFill/>
        </p:spPr>
        <p:txBody>
          <a:bodyPr wrap="square" rtlCol="0">
            <a:spAutoFit/>
          </a:bodyPr>
          <a:lstStyle/>
          <a:p>
            <a:r>
              <a:rPr lang="it-IT" sz="3200" dirty="0"/>
              <a:t>La settimana Santa a Noicattaro: il giovedì santo, i riti, le processioni.</a:t>
            </a:r>
          </a:p>
          <a:p>
            <a:endParaRPr lang="it-IT"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2578460"/>
            <a:ext cx="5256584" cy="394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879557"/>
      </p:ext>
    </p:extLst>
  </p:cSld>
  <p:clrMapOvr>
    <a:masterClrMapping/>
  </p:clrMapOvr>
  <mc:AlternateContent xmlns:mc="http://schemas.openxmlformats.org/markup-compatibility/2006" xmlns:p14="http://schemas.microsoft.com/office/powerpoint/2010/main">
    <mc:Choice Requires="p14">
      <p:transition spd="slow" p14:dur="1600" advTm="5721">
        <p:blinds dir="vert"/>
      </p:transition>
    </mc:Choice>
    <mc:Fallback xmlns="">
      <p:transition spd="slow" advTm="5721">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1456406"/>
            <a:ext cx="8496944" cy="5293757"/>
          </a:xfrm>
          <a:prstGeom prst="rect">
            <a:avLst/>
          </a:prstGeom>
          <a:noFill/>
        </p:spPr>
        <p:txBody>
          <a:bodyPr wrap="square" rtlCol="0">
            <a:spAutoFit/>
          </a:bodyPr>
          <a:lstStyle/>
          <a:p>
            <a:r>
              <a:rPr lang="it-IT" sz="3200" dirty="0"/>
              <a:t>Prendere in esame alcune strade e piazze storiche: via Carmine, via C. Battisti, via Oberdan, piazza Umberto I. Storie e curiosità. Descrizioni oggettive e soggettive. Rappresentazioni grafico-pittoriche. Infine le campagne del territorio: tendoni di uva da tavola, osservazioni e rappresentazioni attraverso il laboratorio di arte e immagine: disegni a matita e dipinti su tele. Aspetto economico e sociale della produzione dell’uva. </a:t>
            </a:r>
          </a:p>
          <a:p>
            <a:endParaRPr lang="it-IT" dirty="0"/>
          </a:p>
        </p:txBody>
      </p:sp>
      <p:sp>
        <p:nvSpPr>
          <p:cNvPr id="4" name="CasellaDiTesto 3"/>
          <p:cNvSpPr txBox="1"/>
          <p:nvPr/>
        </p:nvSpPr>
        <p:spPr>
          <a:xfrm>
            <a:off x="323528" y="188640"/>
            <a:ext cx="8496944" cy="1261884"/>
          </a:xfrm>
          <a:prstGeom prst="rect">
            <a:avLst/>
          </a:prstGeom>
          <a:solidFill>
            <a:srgbClr val="99FFCC"/>
          </a:solidFill>
        </p:spPr>
        <p:txBody>
          <a:bodyPr wrap="square" rtlCol="0">
            <a:spAutoFit/>
          </a:bodyPr>
          <a:lstStyle/>
          <a:p>
            <a:endParaRPr lang="it-IT" b="1" dirty="0" smtClean="0"/>
          </a:p>
          <a:p>
            <a:pPr algn="ctr"/>
            <a:r>
              <a:rPr lang="it-IT" sz="4000" b="1" dirty="0" smtClean="0"/>
              <a:t>VII </a:t>
            </a:r>
            <a:r>
              <a:rPr lang="it-IT" sz="4000" b="1" dirty="0"/>
              <a:t>PARTE: «</a:t>
            </a:r>
            <a:r>
              <a:rPr lang="it-IT" sz="4000" i="1" dirty="0"/>
              <a:t>Raccontare il paesaggio</a:t>
            </a:r>
            <a:r>
              <a:rPr lang="it-IT" sz="4000" b="1" dirty="0"/>
              <a:t>»</a:t>
            </a:r>
          </a:p>
          <a:p>
            <a:endParaRPr lang="it-IT" dirty="0"/>
          </a:p>
        </p:txBody>
      </p:sp>
    </p:spTree>
    <p:extLst>
      <p:ext uri="{BB962C8B-B14F-4D97-AF65-F5344CB8AC3E}">
        <p14:creationId xmlns:p14="http://schemas.microsoft.com/office/powerpoint/2010/main" val="818545028"/>
      </p:ext>
    </p:extLst>
  </p:cSld>
  <p:clrMapOvr>
    <a:masterClrMapping/>
  </p:clrMapOvr>
  <mc:AlternateContent xmlns:mc="http://schemas.openxmlformats.org/markup-compatibility/2006" xmlns:p14="http://schemas.microsoft.com/office/powerpoint/2010/main">
    <mc:Choice Requires="p14">
      <p:transition spd="slow" p14:dur="1600" advTm="7934">
        <p14:gallery dir="l"/>
      </p:transition>
    </mc:Choice>
    <mc:Fallback xmlns="">
      <p:transition spd="slow" advTm="7934">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116632"/>
            <a:ext cx="8352928" cy="1261884"/>
          </a:xfrm>
          <a:prstGeom prst="rect">
            <a:avLst/>
          </a:prstGeom>
          <a:solidFill>
            <a:srgbClr val="FFFF00"/>
          </a:solidFill>
        </p:spPr>
        <p:txBody>
          <a:bodyPr wrap="square" rtlCol="0">
            <a:spAutoFit/>
          </a:bodyPr>
          <a:lstStyle/>
          <a:p>
            <a:endParaRPr lang="it-IT" dirty="0" smtClean="0"/>
          </a:p>
          <a:p>
            <a:pPr algn="ctr"/>
            <a:r>
              <a:rPr lang="it-IT" sz="4000" dirty="0" smtClean="0"/>
              <a:t>RISULTATI </a:t>
            </a:r>
            <a:r>
              <a:rPr lang="it-IT" sz="4000" dirty="0"/>
              <a:t>CONSEGUITI</a:t>
            </a:r>
          </a:p>
          <a:p>
            <a:endParaRPr lang="it-IT" dirty="0"/>
          </a:p>
        </p:txBody>
      </p:sp>
      <p:sp>
        <p:nvSpPr>
          <p:cNvPr id="3" name="Rettangolo 2"/>
          <p:cNvSpPr/>
          <p:nvPr/>
        </p:nvSpPr>
        <p:spPr>
          <a:xfrm>
            <a:off x="367297" y="1731873"/>
            <a:ext cx="4752528" cy="3970318"/>
          </a:xfrm>
          <a:prstGeom prst="rect">
            <a:avLst/>
          </a:prstGeom>
        </p:spPr>
        <p:txBody>
          <a:bodyPr wrap="square">
            <a:spAutoFit/>
          </a:bodyPr>
          <a:lstStyle/>
          <a:p>
            <a:pPr algn="just"/>
            <a:r>
              <a:rPr lang="it-IT" dirty="0" smtClean="0"/>
              <a:t>    Gli </a:t>
            </a:r>
            <a:r>
              <a:rPr lang="it-IT" dirty="0"/>
              <a:t>alunni della </a:t>
            </a:r>
            <a:r>
              <a:rPr lang="it-IT" dirty="0" smtClean="0"/>
              <a:t>IVD </a:t>
            </a:r>
            <a:r>
              <a:rPr lang="it-IT" dirty="0"/>
              <a:t>hanno mostrato un vivace entusiasmo durante le attività svolte nell’ambito di questo affascinante viaggio nel raccontare il paesaggio del loro paese.</a:t>
            </a:r>
          </a:p>
          <a:p>
            <a:pPr algn="just"/>
            <a:r>
              <a:rPr lang="it-IT" dirty="0" smtClean="0"/>
              <a:t>     Hanno </a:t>
            </a:r>
            <a:r>
              <a:rPr lang="it-IT" dirty="0"/>
              <a:t>compreso che la </a:t>
            </a:r>
            <a:r>
              <a:rPr lang="it-IT" b="1" dirty="0"/>
              <a:t>conoscenza dei luoghi</a:t>
            </a:r>
            <a:r>
              <a:rPr lang="it-IT" dirty="0"/>
              <a:t>, </a:t>
            </a:r>
            <a:r>
              <a:rPr lang="it-IT" b="1" dirty="0"/>
              <a:t>dei fatti accaduti </a:t>
            </a:r>
            <a:r>
              <a:rPr lang="it-IT" dirty="0"/>
              <a:t>nel territorio sono parte integrante della loro storia. Le varie escursioni fatte sono state un’esplosione di interesse e curiosità, l’uso del </a:t>
            </a:r>
            <a:r>
              <a:rPr lang="it-IT" dirty="0" err="1"/>
              <a:t>tablet</a:t>
            </a:r>
            <a:r>
              <a:rPr lang="it-IT" dirty="0"/>
              <a:t> per le </a:t>
            </a:r>
            <a:r>
              <a:rPr lang="it-IT" dirty="0" smtClean="0"/>
              <a:t>foto </a:t>
            </a:r>
            <a:r>
              <a:rPr lang="it-IT" dirty="0" smtClean="0">
                <a:solidFill>
                  <a:srgbClr val="FF0000"/>
                </a:solidFill>
              </a:rPr>
              <a:t>(quasi 300) </a:t>
            </a:r>
            <a:r>
              <a:rPr lang="it-IT" dirty="0"/>
              <a:t>ha permesso loro di </a:t>
            </a:r>
            <a:r>
              <a:rPr lang="it-IT" b="1" dirty="0"/>
              <a:t>immortalare nella memoria </a:t>
            </a:r>
            <a:r>
              <a:rPr lang="it-IT" dirty="0"/>
              <a:t>immagini e storie che altrimenti si sarebbero perse. Inoltre l’esperienza ha offerto occasioni di </a:t>
            </a:r>
            <a:r>
              <a:rPr lang="it-IT" b="1" dirty="0"/>
              <a:t>apprendimento dei </a:t>
            </a:r>
            <a:r>
              <a:rPr lang="it-IT" b="1" dirty="0" err="1"/>
              <a:t>saperi</a:t>
            </a:r>
            <a:r>
              <a:rPr lang="it-IT" b="1" dirty="0"/>
              <a:t> e dei linguaggi culturali di base.</a:t>
            </a:r>
          </a:p>
        </p:txBody>
      </p:sp>
      <p:sp>
        <p:nvSpPr>
          <p:cNvPr id="4" name="CasellaDiTesto 3"/>
          <p:cNvSpPr txBox="1"/>
          <p:nvPr/>
        </p:nvSpPr>
        <p:spPr>
          <a:xfrm>
            <a:off x="5148064" y="1460816"/>
            <a:ext cx="3600400" cy="646331"/>
          </a:xfrm>
          <a:prstGeom prst="rect">
            <a:avLst/>
          </a:prstGeom>
          <a:noFill/>
        </p:spPr>
        <p:txBody>
          <a:bodyPr wrap="square" rtlCol="0">
            <a:spAutoFit/>
          </a:bodyPr>
          <a:lstStyle/>
          <a:p>
            <a:r>
              <a:rPr lang="it-IT" b="1" dirty="0" smtClean="0"/>
              <a:t>conoscenza             dei </a:t>
            </a:r>
            <a:r>
              <a:rPr lang="it-IT" b="1" dirty="0"/>
              <a:t>luoghi</a:t>
            </a:r>
            <a:r>
              <a:rPr lang="it-IT" dirty="0"/>
              <a:t>, </a:t>
            </a:r>
            <a:endParaRPr lang="it-IT" dirty="0" smtClean="0"/>
          </a:p>
          <a:p>
            <a:r>
              <a:rPr lang="it-IT" b="1" dirty="0"/>
              <a:t> </a:t>
            </a:r>
            <a:r>
              <a:rPr lang="it-IT" b="1" dirty="0" smtClean="0"/>
              <a:t>                                 dei </a:t>
            </a:r>
            <a:r>
              <a:rPr lang="it-IT" b="1" dirty="0"/>
              <a:t>fatti accaduti</a:t>
            </a:r>
            <a:endParaRPr lang="it-IT" dirty="0"/>
          </a:p>
        </p:txBody>
      </p:sp>
      <p:sp>
        <p:nvSpPr>
          <p:cNvPr id="5" name="CasellaDiTesto 4"/>
          <p:cNvSpPr txBox="1"/>
          <p:nvPr/>
        </p:nvSpPr>
        <p:spPr>
          <a:xfrm>
            <a:off x="5166398" y="2276872"/>
            <a:ext cx="3240360" cy="923330"/>
          </a:xfrm>
          <a:prstGeom prst="rect">
            <a:avLst/>
          </a:prstGeom>
          <a:noFill/>
        </p:spPr>
        <p:txBody>
          <a:bodyPr wrap="square" rtlCol="0">
            <a:spAutoFit/>
          </a:bodyPr>
          <a:lstStyle/>
          <a:p>
            <a:r>
              <a:rPr lang="it-IT" b="1" dirty="0"/>
              <a:t>immortalare nella </a:t>
            </a:r>
            <a:r>
              <a:rPr lang="it-IT" b="1" dirty="0" smtClean="0"/>
              <a:t>memoria</a:t>
            </a:r>
          </a:p>
          <a:p>
            <a:r>
              <a:rPr lang="it-IT" b="1" dirty="0" smtClean="0"/>
              <a:t>                                   immagini</a:t>
            </a:r>
          </a:p>
          <a:p>
            <a:r>
              <a:rPr lang="it-IT" b="1" dirty="0" smtClean="0"/>
              <a:t>                                   storie</a:t>
            </a:r>
            <a:endParaRPr lang="it-IT" dirty="0"/>
          </a:p>
        </p:txBody>
      </p:sp>
      <p:sp>
        <p:nvSpPr>
          <p:cNvPr id="6" name="CasellaDiTesto 5"/>
          <p:cNvSpPr txBox="1"/>
          <p:nvPr/>
        </p:nvSpPr>
        <p:spPr>
          <a:xfrm>
            <a:off x="5156163" y="3482875"/>
            <a:ext cx="3366042" cy="646331"/>
          </a:xfrm>
          <a:prstGeom prst="rect">
            <a:avLst/>
          </a:prstGeom>
          <a:noFill/>
        </p:spPr>
        <p:txBody>
          <a:bodyPr wrap="square" rtlCol="0">
            <a:spAutoFit/>
          </a:bodyPr>
          <a:lstStyle/>
          <a:p>
            <a:r>
              <a:rPr lang="it-IT" b="1" dirty="0"/>
              <a:t>apprendimento </a:t>
            </a:r>
            <a:r>
              <a:rPr lang="it-IT" b="1" dirty="0" smtClean="0"/>
              <a:t>       dei </a:t>
            </a:r>
            <a:r>
              <a:rPr lang="it-IT" b="1" dirty="0" err="1"/>
              <a:t>saperi</a:t>
            </a:r>
            <a:r>
              <a:rPr lang="it-IT" b="1" dirty="0"/>
              <a:t> </a:t>
            </a:r>
            <a:r>
              <a:rPr lang="it-IT" b="1" dirty="0" smtClean="0"/>
              <a:t>    </a:t>
            </a:r>
          </a:p>
          <a:p>
            <a:r>
              <a:rPr lang="it-IT" b="1" dirty="0"/>
              <a:t> </a:t>
            </a:r>
            <a:r>
              <a:rPr lang="it-IT" b="1" dirty="0" smtClean="0"/>
              <a:t>                                  dei linguaggi</a:t>
            </a:r>
            <a:endParaRPr lang="it-IT" dirty="0"/>
          </a:p>
        </p:txBody>
      </p:sp>
      <p:cxnSp>
        <p:nvCxnSpPr>
          <p:cNvPr id="8" name="Connettore 2 7"/>
          <p:cNvCxnSpPr/>
          <p:nvPr/>
        </p:nvCxnSpPr>
        <p:spPr>
          <a:xfrm>
            <a:off x="6372200" y="1700808"/>
            <a:ext cx="57606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6372200" y="1700808"/>
            <a:ext cx="477219"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a:off x="6372200" y="1700808"/>
            <a:ext cx="477219" cy="21602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a:off x="6156176" y="2564904"/>
            <a:ext cx="864096" cy="17363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a:off x="6156176" y="2564904"/>
            <a:ext cx="864096"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a:off x="6786578" y="3717032"/>
            <a:ext cx="30570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a:off x="6786578" y="3717032"/>
            <a:ext cx="233694" cy="21602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2" descr="C:\Users\Kraun\Pictures\img1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4604" y="4129206"/>
            <a:ext cx="2762250" cy="226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101392"/>
      </p:ext>
    </p:extLst>
  </p:cSld>
  <p:clrMapOvr>
    <a:masterClrMapping/>
  </p:clrMapOvr>
  <mc:AlternateContent xmlns:mc="http://schemas.openxmlformats.org/markup-compatibility/2006" xmlns:p14="http://schemas.microsoft.com/office/powerpoint/2010/main">
    <mc:Choice Requires="p14">
      <p:transition spd="slow" p14:dur="2500" advTm="12636">
        <p:checker/>
      </p:transition>
    </mc:Choice>
    <mc:Fallback xmlns="">
      <p:transition spd="slow" advTm="12636">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 di testo 3"/>
          <p:cNvSpPr txBox="1"/>
          <p:nvPr/>
        </p:nvSpPr>
        <p:spPr>
          <a:xfrm>
            <a:off x="5203729" y="464457"/>
            <a:ext cx="3744416" cy="1010786"/>
          </a:xfrm>
          <a:prstGeom prst="rect">
            <a:avLst/>
          </a:prstGeom>
          <a:noFill/>
          <a:ln w="6350">
            <a:solidFill>
              <a:schemeClr val="bg1"/>
            </a:solid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algn="r"/>
            <a:r>
              <a:rPr lang="it-IT" sz="4000" b="1" dirty="0">
                <a:solidFill>
                  <a:srgbClr val="FF0000"/>
                </a:solidFill>
                <a:effectLst/>
                <a:latin typeface="Calibri"/>
                <a:ea typeface="Calibri"/>
                <a:cs typeface="Times New Roman"/>
              </a:rPr>
              <a:t>SCUOLA PRIMARIA STATALE </a:t>
            </a:r>
            <a:endParaRPr lang="it-IT" sz="4000" b="1" dirty="0" smtClean="0">
              <a:solidFill>
                <a:srgbClr val="FF0000"/>
              </a:solidFill>
              <a:effectLst/>
              <a:latin typeface="Calibri"/>
              <a:ea typeface="Calibri"/>
              <a:cs typeface="Times New Roman"/>
            </a:endParaRPr>
          </a:p>
          <a:p>
            <a:pPr algn="r"/>
            <a:r>
              <a:rPr lang="it-IT" sz="4000" b="1" dirty="0" smtClean="0">
                <a:solidFill>
                  <a:srgbClr val="FF0000"/>
                </a:solidFill>
                <a:effectLst/>
                <a:latin typeface="Calibri"/>
                <a:ea typeface="Calibri"/>
                <a:cs typeface="Times New Roman"/>
              </a:rPr>
              <a:t>Classe IVD</a:t>
            </a:r>
            <a:endParaRPr lang="it-IT" sz="4000" dirty="0">
              <a:effectLst/>
              <a:latin typeface="Calibri"/>
              <a:ea typeface="Calibri"/>
              <a:cs typeface="Times New Roman"/>
            </a:endParaRPr>
          </a:p>
        </p:txBody>
      </p:sp>
      <p:sp>
        <p:nvSpPr>
          <p:cNvPr id="2" name="CasellaDiTesto 1"/>
          <p:cNvSpPr txBox="1"/>
          <p:nvPr/>
        </p:nvSpPr>
        <p:spPr>
          <a:xfrm>
            <a:off x="6113505" y="2095345"/>
            <a:ext cx="2834640" cy="3062377"/>
          </a:xfrm>
          <a:prstGeom prst="rect">
            <a:avLst/>
          </a:prstGeom>
          <a:noFill/>
        </p:spPr>
        <p:txBody>
          <a:bodyPr wrap="square" rtlCol="0">
            <a:spAutoFit/>
          </a:bodyPr>
          <a:lstStyle/>
          <a:p>
            <a:pPr algn="r"/>
            <a:r>
              <a:rPr lang="it-IT" sz="1400" b="1" dirty="0">
                <a:solidFill>
                  <a:srgbClr val="0070C0"/>
                </a:solidFill>
              </a:rPr>
              <a:t>I.C. «GRAMSCI-PENDE» VIALE XX SETTEMBRE </a:t>
            </a:r>
            <a:br>
              <a:rPr lang="it-IT" sz="1400" b="1" dirty="0">
                <a:solidFill>
                  <a:srgbClr val="0070C0"/>
                </a:solidFill>
              </a:rPr>
            </a:br>
            <a:r>
              <a:rPr lang="it-IT" sz="1400" b="1" dirty="0">
                <a:solidFill>
                  <a:srgbClr val="0070C0"/>
                </a:solidFill>
              </a:rPr>
              <a:t>70016 Noicattaro (BARI)Tel./fax0804782237</a:t>
            </a:r>
            <a:br>
              <a:rPr lang="it-IT" sz="1400" b="1" dirty="0">
                <a:solidFill>
                  <a:srgbClr val="0070C0"/>
                </a:solidFill>
              </a:rPr>
            </a:br>
            <a:r>
              <a:rPr lang="it-IT" sz="1400" b="1" dirty="0">
                <a:solidFill>
                  <a:srgbClr val="0070C0"/>
                </a:solidFill>
              </a:rPr>
              <a:t>Email </a:t>
            </a:r>
            <a:r>
              <a:rPr lang="it-IT" sz="1400" b="1" u="sng" dirty="0">
                <a:solidFill>
                  <a:srgbClr val="0070C0"/>
                </a:solidFill>
                <a:hlinkClick r:id="rId5"/>
              </a:rPr>
              <a:t>BAIC40006@istruzione.it</a:t>
            </a:r>
            <a:endParaRPr lang="it-IT" sz="1400" b="1" dirty="0">
              <a:solidFill>
                <a:srgbClr val="0070C0"/>
              </a:solidFill>
            </a:endParaRPr>
          </a:p>
          <a:p>
            <a:pPr algn="r"/>
            <a:r>
              <a:rPr lang="it-IT" sz="1400" b="1" i="1" dirty="0">
                <a:solidFill>
                  <a:srgbClr val="0070C0"/>
                </a:solidFill>
              </a:rPr>
              <a:t>DIRIGENTE SCOLASTICO:  ROSARIA GIANNINI</a:t>
            </a:r>
            <a:endParaRPr lang="it-IT" sz="1400" b="1" dirty="0">
              <a:solidFill>
                <a:srgbClr val="0070C0"/>
              </a:solidFill>
            </a:endParaRPr>
          </a:p>
          <a:p>
            <a:pPr algn="r"/>
            <a:r>
              <a:rPr lang="it-IT" sz="1400" b="1" dirty="0">
                <a:solidFill>
                  <a:srgbClr val="0070C0"/>
                </a:solidFill>
              </a:rPr>
              <a:t>INSEGNANTE REFERENTE DEL PROGETTO:  </a:t>
            </a:r>
          </a:p>
          <a:p>
            <a:pPr algn="r"/>
            <a:r>
              <a:rPr lang="it-IT" sz="1400" b="1" dirty="0">
                <a:solidFill>
                  <a:srgbClr val="0070C0"/>
                </a:solidFill>
              </a:rPr>
              <a:t>SANTAMARIA CARMELA </a:t>
            </a:r>
          </a:p>
          <a:p>
            <a:pPr algn="r"/>
            <a:r>
              <a:rPr lang="it-IT" sz="1400" b="1" dirty="0">
                <a:solidFill>
                  <a:srgbClr val="0070C0"/>
                </a:solidFill>
              </a:rPr>
              <a:t>TEL. 08047854556 </a:t>
            </a:r>
          </a:p>
          <a:p>
            <a:pPr algn="r"/>
            <a:r>
              <a:rPr lang="it-IT" sz="1400" b="1" dirty="0">
                <a:solidFill>
                  <a:srgbClr val="0070C0"/>
                </a:solidFill>
              </a:rPr>
              <a:t>CELL. 3490833430</a:t>
            </a:r>
          </a:p>
          <a:p>
            <a:pPr algn="r"/>
            <a:r>
              <a:rPr lang="it-IT" sz="1400" b="1" dirty="0">
                <a:solidFill>
                  <a:srgbClr val="0070C0"/>
                </a:solidFill>
              </a:rPr>
              <a:t>EMAIL: giovannirubino@libero.it</a:t>
            </a:r>
          </a:p>
          <a:p>
            <a:pPr algn="r"/>
            <a:endParaRPr lang="it-IT" sz="1100" dirty="0"/>
          </a:p>
        </p:txBody>
      </p:sp>
      <p:sp>
        <p:nvSpPr>
          <p:cNvPr id="4" name="CasellaDiTesto 3"/>
          <p:cNvSpPr txBox="1"/>
          <p:nvPr/>
        </p:nvSpPr>
        <p:spPr>
          <a:xfrm>
            <a:off x="-3184" y="6093296"/>
            <a:ext cx="3927112" cy="584775"/>
          </a:xfrm>
          <a:prstGeom prst="rect">
            <a:avLst/>
          </a:prstGeom>
          <a:noFill/>
        </p:spPr>
        <p:txBody>
          <a:bodyPr wrap="square" rtlCol="0">
            <a:spAutoFit/>
          </a:bodyPr>
          <a:lstStyle/>
          <a:p>
            <a:r>
              <a:rPr lang="it-IT" sz="1600" dirty="0" smtClean="0">
                <a:solidFill>
                  <a:schemeClr val="bg1"/>
                </a:solidFill>
              </a:rPr>
              <a:t>Poster prodotto  dalla IIID per pubblicizzare </a:t>
            </a:r>
          </a:p>
          <a:p>
            <a:r>
              <a:rPr lang="it-IT" sz="1600" dirty="0" smtClean="0">
                <a:solidFill>
                  <a:schemeClr val="bg1"/>
                </a:solidFill>
              </a:rPr>
              <a:t>la risorsa più importante del territorio</a:t>
            </a:r>
            <a:endParaRPr lang="it-IT" sz="1600" dirty="0">
              <a:solidFill>
                <a:schemeClr val="bg1"/>
              </a:solidFill>
            </a:endParaRPr>
          </a:p>
        </p:txBody>
      </p:sp>
      <p:pic>
        <p:nvPicPr>
          <p:cNvPr id="5" name="Riot - Fargo.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324528" y="583270"/>
            <a:ext cx="487363" cy="487363"/>
          </a:xfrm>
          <a:prstGeom prst="rect">
            <a:avLst/>
          </a:prstGeom>
        </p:spPr>
      </p:pic>
      <p:pic>
        <p:nvPicPr>
          <p:cNvPr id="8" name="Picture 2" descr="C:\Users\Kraun\Pictures\DSC_020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8033" y="1268760"/>
            <a:ext cx="5755472" cy="4295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399826"/>
      </p:ext>
    </p:extLst>
  </p:cSld>
  <p:clrMapOvr>
    <a:masterClrMapping/>
  </p:clrMapOvr>
  <mc:AlternateContent xmlns:mc="http://schemas.openxmlformats.org/markup-compatibility/2006" xmlns:p14="http://schemas.microsoft.com/office/powerpoint/2010/main">
    <mc:Choice Requires="p14">
      <p:transition p14:dur="100" advTm="11994">
        <p:cut/>
      </p:transition>
    </mc:Choice>
    <mc:Fallback xmlns="">
      <p:transition advTm="11994">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260648"/>
            <a:ext cx="8352928" cy="707886"/>
          </a:xfrm>
          <a:prstGeom prst="rect">
            <a:avLst/>
          </a:prstGeom>
          <a:solidFill>
            <a:schemeClr val="accent1">
              <a:lumMod val="40000"/>
              <a:lumOff val="60000"/>
            </a:schemeClr>
          </a:solidFill>
        </p:spPr>
        <p:txBody>
          <a:bodyPr wrap="square" rtlCol="0">
            <a:spAutoFit/>
          </a:bodyPr>
          <a:lstStyle/>
          <a:p>
            <a:pPr algn="ctr"/>
            <a:r>
              <a:rPr lang="it-IT" sz="4000" dirty="0" smtClean="0"/>
              <a:t>RIFLESSIONI</a:t>
            </a:r>
            <a:endParaRPr lang="it-IT" sz="4000" dirty="0"/>
          </a:p>
        </p:txBody>
      </p:sp>
      <p:sp>
        <p:nvSpPr>
          <p:cNvPr id="3" name="CasellaDiTesto 2"/>
          <p:cNvSpPr txBox="1"/>
          <p:nvPr/>
        </p:nvSpPr>
        <p:spPr>
          <a:xfrm>
            <a:off x="323528" y="1124744"/>
            <a:ext cx="8352928" cy="5539978"/>
          </a:xfrm>
          <a:prstGeom prst="rect">
            <a:avLst/>
          </a:prstGeom>
          <a:noFill/>
        </p:spPr>
        <p:txBody>
          <a:bodyPr wrap="square" rtlCol="0">
            <a:spAutoFit/>
          </a:bodyPr>
          <a:lstStyle/>
          <a:p>
            <a:r>
              <a:rPr lang="it-IT" sz="2800" dirty="0"/>
              <a:t>Le chiese, le case, i palazzi, le vie, le piazze, hanno offerto l’occasione di effettuare  indagini storiche e culturali . Durante l’escursione fatta con l’associazione locale sui luoghi della peste del 1815 scoppiata nel nostro paese e le cappelle votive del centro storico, gli alunni hanno rivelato un notevole interesse  sviluppando capacità e abilità di ricerca. Il nostro patrimonio culturale è </a:t>
            </a:r>
            <a:r>
              <a:rPr lang="it-IT" sz="2800" dirty="0" smtClean="0"/>
              <a:t>diventato </a:t>
            </a:r>
            <a:r>
              <a:rPr lang="it-IT" sz="2800" dirty="0"/>
              <a:t>una preziosa risorsa per  crescere come cittadini. Numerosi sono stati i momenti di </a:t>
            </a:r>
            <a:r>
              <a:rPr lang="it-IT" sz="2800" dirty="0" smtClean="0"/>
              <a:t>riflessione  su </a:t>
            </a:r>
            <a:r>
              <a:rPr lang="it-IT" sz="2800" dirty="0"/>
              <a:t>come può l’uomo a volte abbandonare al degrado o distruggere chiese, palazzi monumenti che hanno segnato la storia di un popolo.</a:t>
            </a:r>
          </a:p>
          <a:p>
            <a:endParaRPr lang="it-IT" dirty="0"/>
          </a:p>
        </p:txBody>
      </p:sp>
    </p:spTree>
    <p:extLst>
      <p:ext uri="{BB962C8B-B14F-4D97-AF65-F5344CB8AC3E}">
        <p14:creationId xmlns:p14="http://schemas.microsoft.com/office/powerpoint/2010/main" val="3641597184"/>
      </p:ext>
    </p:extLst>
  </p:cSld>
  <p:clrMapOvr>
    <a:masterClrMapping/>
  </p:clrMapOvr>
  <mc:AlternateContent xmlns:mc="http://schemas.openxmlformats.org/markup-compatibility/2006" xmlns:p14="http://schemas.microsoft.com/office/powerpoint/2010/main">
    <mc:Choice Requires="p14">
      <p:transition spd="slow" p14:dur="1600" advTm="9666">
        <p14:prism isInverted="1"/>
      </p:transition>
    </mc:Choice>
    <mc:Fallback xmlns="">
      <p:transition spd="slow" advTm="9666">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260648"/>
            <a:ext cx="8352928" cy="1261884"/>
          </a:xfrm>
          <a:prstGeom prst="rect">
            <a:avLst/>
          </a:prstGeom>
          <a:solidFill>
            <a:srgbClr val="92D050"/>
          </a:solidFill>
        </p:spPr>
        <p:txBody>
          <a:bodyPr wrap="square" rtlCol="0">
            <a:spAutoFit/>
          </a:bodyPr>
          <a:lstStyle/>
          <a:p>
            <a:endParaRPr lang="it-IT" dirty="0" smtClean="0"/>
          </a:p>
          <a:p>
            <a:pPr algn="ctr"/>
            <a:r>
              <a:rPr lang="it-IT" sz="4000" dirty="0" smtClean="0"/>
              <a:t>PROPOSTE</a:t>
            </a:r>
            <a:endParaRPr lang="it-IT" sz="4000" dirty="0"/>
          </a:p>
          <a:p>
            <a:endParaRPr lang="it-IT" dirty="0"/>
          </a:p>
        </p:txBody>
      </p:sp>
      <p:sp>
        <p:nvSpPr>
          <p:cNvPr id="3" name="CasellaDiTesto 2"/>
          <p:cNvSpPr txBox="1"/>
          <p:nvPr/>
        </p:nvSpPr>
        <p:spPr>
          <a:xfrm>
            <a:off x="395536" y="1628800"/>
            <a:ext cx="8280920" cy="4801314"/>
          </a:xfrm>
          <a:prstGeom prst="rect">
            <a:avLst/>
          </a:prstGeom>
          <a:noFill/>
        </p:spPr>
        <p:txBody>
          <a:bodyPr wrap="square" rtlCol="0">
            <a:spAutoFit/>
          </a:bodyPr>
          <a:lstStyle/>
          <a:p>
            <a:r>
              <a:rPr lang="it-IT" sz="3200" dirty="0" smtClean="0"/>
              <a:t>     Il </a:t>
            </a:r>
            <a:r>
              <a:rPr lang="it-IT" sz="3200" dirty="0"/>
              <a:t>progetto sviluppato ha avuto costo zero, nessuno ha potuto supportarci, le tele per i dipinti, le guide per le escursioni, le foto, i colori, i fogli da disegno… è stato messo a disposizione dalle famiglie o dalla docente. Si spera che si possano creare occasioni facilitanti e produttive per dare la possibilità di creare e apprendere senza problemi.</a:t>
            </a:r>
          </a:p>
          <a:p>
            <a:r>
              <a:rPr lang="it-IT" sz="3200" dirty="0"/>
              <a:t> </a:t>
            </a:r>
          </a:p>
          <a:p>
            <a:endParaRPr lang="it-IT" dirty="0"/>
          </a:p>
        </p:txBody>
      </p:sp>
    </p:spTree>
    <p:extLst>
      <p:ext uri="{BB962C8B-B14F-4D97-AF65-F5344CB8AC3E}">
        <p14:creationId xmlns:p14="http://schemas.microsoft.com/office/powerpoint/2010/main" val="1674170940"/>
      </p:ext>
    </p:extLst>
  </p:cSld>
  <p:clrMapOvr>
    <a:masterClrMapping/>
  </p:clrMapOvr>
  <p:transition spd="slow" advTm="6046">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avonaintasca.it/app/wp-content/uploads/2014/07/imm-per-volantin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450524"/>
            <a:ext cx="2379737" cy="2894275"/>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395536" y="188640"/>
            <a:ext cx="8280920" cy="1261884"/>
          </a:xfrm>
          <a:prstGeom prst="rect">
            <a:avLst/>
          </a:prstGeom>
          <a:solidFill>
            <a:srgbClr val="00FF00"/>
          </a:solidFill>
        </p:spPr>
        <p:txBody>
          <a:bodyPr wrap="square" rtlCol="0">
            <a:spAutoFit/>
          </a:bodyPr>
          <a:lstStyle/>
          <a:p>
            <a:endParaRPr lang="it-IT" dirty="0" smtClean="0"/>
          </a:p>
          <a:p>
            <a:pPr algn="ctr"/>
            <a:r>
              <a:rPr lang="it-IT" sz="4000" dirty="0" smtClean="0"/>
              <a:t>Bibliografia</a:t>
            </a:r>
            <a:endParaRPr lang="it-IT" sz="4000" dirty="0"/>
          </a:p>
          <a:p>
            <a:endParaRPr lang="it-IT" dirty="0"/>
          </a:p>
        </p:txBody>
      </p:sp>
      <p:sp>
        <p:nvSpPr>
          <p:cNvPr id="3" name="CasellaDiTesto 2"/>
          <p:cNvSpPr txBox="1"/>
          <p:nvPr/>
        </p:nvSpPr>
        <p:spPr>
          <a:xfrm>
            <a:off x="395536" y="3717032"/>
            <a:ext cx="7992888" cy="2831544"/>
          </a:xfrm>
          <a:prstGeom prst="rect">
            <a:avLst/>
          </a:prstGeom>
          <a:noFill/>
        </p:spPr>
        <p:txBody>
          <a:bodyPr wrap="square" rtlCol="0">
            <a:spAutoFit/>
          </a:bodyPr>
          <a:lstStyle/>
          <a:p>
            <a:r>
              <a:rPr lang="it-IT" sz="2000" dirty="0"/>
              <a:t>“Chiese e monumenti” di S</a:t>
            </a:r>
            <a:r>
              <a:rPr lang="it-IT" sz="2000" dirty="0" smtClean="0"/>
              <a:t>. </a:t>
            </a:r>
            <a:r>
              <a:rPr lang="it-IT" sz="2000" dirty="0" err="1" smtClean="0"/>
              <a:t>Tagarelli</a:t>
            </a:r>
            <a:r>
              <a:rPr lang="it-IT" sz="2000" dirty="0" smtClean="0"/>
              <a:t> </a:t>
            </a:r>
            <a:r>
              <a:rPr lang="it-IT" sz="2000" dirty="0"/>
              <a:t>ed Doge Castellana 1981</a:t>
            </a:r>
          </a:p>
          <a:p>
            <a:r>
              <a:rPr lang="it-IT" sz="2000" dirty="0"/>
              <a:t>“Le chiese extra </a:t>
            </a:r>
            <a:r>
              <a:rPr lang="it-IT" sz="2000" dirty="0" err="1"/>
              <a:t>moenia</a:t>
            </a:r>
            <a:r>
              <a:rPr lang="it-IT" sz="2000" dirty="0"/>
              <a:t> di </a:t>
            </a:r>
            <a:r>
              <a:rPr lang="it-IT" sz="2000" dirty="0" err="1"/>
              <a:t>Noja</a:t>
            </a:r>
            <a:r>
              <a:rPr lang="it-IT" sz="2000" dirty="0"/>
              <a:t>” di G</a:t>
            </a:r>
            <a:r>
              <a:rPr lang="it-IT" sz="2000" dirty="0" smtClean="0"/>
              <a:t>. </a:t>
            </a:r>
            <a:r>
              <a:rPr lang="it-IT" sz="2000" dirty="0" err="1" smtClean="0"/>
              <a:t>Settanni</a:t>
            </a:r>
            <a:r>
              <a:rPr lang="it-IT" sz="2000" dirty="0" smtClean="0"/>
              <a:t> </a:t>
            </a:r>
            <a:r>
              <a:rPr lang="it-IT" sz="2000" dirty="0"/>
              <a:t>ed. </a:t>
            </a:r>
            <a:r>
              <a:rPr lang="it-IT" sz="2000" dirty="0" err="1"/>
              <a:t>Schena</a:t>
            </a:r>
            <a:r>
              <a:rPr lang="it-IT" sz="2000" dirty="0"/>
              <a:t> 2006</a:t>
            </a:r>
          </a:p>
          <a:p>
            <a:r>
              <a:rPr lang="it-IT" sz="2000" dirty="0"/>
              <a:t>“</a:t>
            </a:r>
            <a:r>
              <a:rPr lang="it-IT" sz="2000" dirty="0" err="1"/>
              <a:t>Noa</a:t>
            </a:r>
            <a:r>
              <a:rPr lang="it-IT" sz="2000" dirty="0"/>
              <a:t>” di V. </a:t>
            </a:r>
            <a:r>
              <a:rPr lang="it-IT" sz="2000" dirty="0" err="1"/>
              <a:t>Roppo</a:t>
            </a:r>
            <a:r>
              <a:rPr lang="it-IT" sz="2000" dirty="0"/>
              <a:t> ed. Fiorentino 1927</a:t>
            </a:r>
          </a:p>
          <a:p>
            <a:r>
              <a:rPr lang="it-IT" sz="2000" dirty="0"/>
              <a:t>“Perché i </a:t>
            </a:r>
            <a:r>
              <a:rPr lang="it-IT" sz="2000" dirty="0" err="1"/>
              <a:t>nojani</a:t>
            </a:r>
            <a:r>
              <a:rPr lang="it-IT" sz="2000" dirty="0"/>
              <a:t> sappiano</a:t>
            </a:r>
            <a:r>
              <a:rPr lang="it-IT" sz="2000" dirty="0" smtClean="0"/>
              <a:t>” di </a:t>
            </a:r>
            <a:r>
              <a:rPr lang="it-IT" sz="2000" dirty="0"/>
              <a:t>R. </a:t>
            </a:r>
            <a:r>
              <a:rPr lang="it-IT" sz="2000" dirty="0" err="1"/>
              <a:t>Desimini</a:t>
            </a:r>
            <a:r>
              <a:rPr lang="it-IT" sz="2000" dirty="0"/>
              <a:t> ed. </a:t>
            </a:r>
            <a:r>
              <a:rPr lang="it-IT" sz="2000" dirty="0" err="1"/>
              <a:t>Savarese</a:t>
            </a:r>
            <a:r>
              <a:rPr lang="it-IT" sz="2000" dirty="0"/>
              <a:t> 1973</a:t>
            </a:r>
          </a:p>
          <a:p>
            <a:r>
              <a:rPr lang="it-IT" sz="2000" dirty="0"/>
              <a:t>“Noicattaro tra storie e monumenti” ed. Adda</a:t>
            </a:r>
          </a:p>
          <a:p>
            <a:r>
              <a:rPr lang="it-IT" sz="2000" dirty="0"/>
              <a:t>“Itinerario turistico” R. </a:t>
            </a:r>
            <a:r>
              <a:rPr lang="it-IT" sz="2000" dirty="0" err="1"/>
              <a:t>Tagarelli</a:t>
            </a:r>
            <a:r>
              <a:rPr lang="it-IT" sz="2000" dirty="0"/>
              <a:t> ed</a:t>
            </a:r>
            <a:r>
              <a:rPr lang="it-IT" sz="2000" dirty="0" smtClean="0"/>
              <a:t>. </a:t>
            </a:r>
            <a:r>
              <a:rPr lang="it-IT" sz="2000" dirty="0" err="1" smtClean="0"/>
              <a:t>Schena</a:t>
            </a:r>
            <a:endParaRPr lang="it-IT" sz="2000" dirty="0"/>
          </a:p>
          <a:p>
            <a:r>
              <a:rPr lang="it-IT" sz="2000" dirty="0"/>
              <a:t>“Racconti di un parrocchiano” di G</a:t>
            </a:r>
            <a:r>
              <a:rPr lang="it-IT" sz="2000" dirty="0" smtClean="0"/>
              <a:t>. </a:t>
            </a:r>
            <a:r>
              <a:rPr lang="it-IT" sz="2000" dirty="0" err="1" smtClean="0"/>
              <a:t>Settanni</a:t>
            </a:r>
            <a:r>
              <a:rPr lang="it-IT" sz="2000" dirty="0" smtClean="0"/>
              <a:t>  ed. </a:t>
            </a:r>
            <a:r>
              <a:rPr lang="it-IT" sz="2000" dirty="0" err="1" smtClean="0"/>
              <a:t>Schena</a:t>
            </a:r>
            <a:r>
              <a:rPr lang="it-IT" sz="2000" dirty="0" smtClean="0"/>
              <a:t> </a:t>
            </a:r>
            <a:r>
              <a:rPr lang="it-IT" sz="2000" dirty="0"/>
              <a:t>1995</a:t>
            </a:r>
          </a:p>
          <a:p>
            <a:r>
              <a:rPr lang="it-IT" sz="2000" dirty="0"/>
              <a:t>“Cappelle del territorio di </a:t>
            </a:r>
            <a:r>
              <a:rPr lang="it-IT" sz="2000" dirty="0" err="1"/>
              <a:t>Noja</a:t>
            </a:r>
            <a:r>
              <a:rPr lang="it-IT" sz="2000" dirty="0"/>
              <a:t>” ” di G</a:t>
            </a:r>
            <a:r>
              <a:rPr lang="it-IT" sz="2000" dirty="0" smtClean="0"/>
              <a:t>. </a:t>
            </a:r>
            <a:r>
              <a:rPr lang="it-IT" sz="2000" dirty="0" err="1" smtClean="0"/>
              <a:t>Settanni</a:t>
            </a:r>
            <a:r>
              <a:rPr lang="it-IT" sz="2000" dirty="0" smtClean="0"/>
              <a:t> </a:t>
            </a:r>
            <a:r>
              <a:rPr lang="it-IT" sz="2000" dirty="0"/>
              <a:t>ed</a:t>
            </a:r>
            <a:r>
              <a:rPr lang="it-IT" sz="2000" dirty="0" smtClean="0"/>
              <a:t>. </a:t>
            </a:r>
            <a:r>
              <a:rPr lang="it-IT" sz="2000" dirty="0" err="1" smtClean="0"/>
              <a:t>Schena</a:t>
            </a:r>
            <a:r>
              <a:rPr lang="it-IT" sz="2000" dirty="0" smtClean="0"/>
              <a:t> </a:t>
            </a:r>
            <a:r>
              <a:rPr lang="it-IT" sz="2000" dirty="0"/>
              <a:t>2007 </a:t>
            </a:r>
          </a:p>
          <a:p>
            <a:endParaRPr lang="it-IT" dirty="0"/>
          </a:p>
        </p:txBody>
      </p:sp>
    </p:spTree>
    <p:extLst>
      <p:ext uri="{BB962C8B-B14F-4D97-AF65-F5344CB8AC3E}">
        <p14:creationId xmlns:p14="http://schemas.microsoft.com/office/powerpoint/2010/main" val="3310353788"/>
      </p:ext>
    </p:extLst>
  </p:cSld>
  <p:clrMapOvr>
    <a:masterClrMapping/>
  </p:clrMapOvr>
  <mc:AlternateContent xmlns:mc="http://schemas.openxmlformats.org/markup-compatibility/2006" xmlns:p14="http://schemas.microsoft.com/office/powerpoint/2010/main">
    <mc:Choice Requires="p14">
      <p:transition spd="slow" p14:dur="1100" advTm="7970">
        <p14:switch dir="r"/>
      </p:transition>
    </mc:Choice>
    <mc:Fallback xmlns="">
      <p:transition spd="slow" advTm="797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260648"/>
            <a:ext cx="8208912" cy="707886"/>
          </a:xfrm>
          <a:prstGeom prst="rect">
            <a:avLst/>
          </a:prstGeom>
          <a:solidFill>
            <a:srgbClr val="FF66FF"/>
          </a:solidFill>
        </p:spPr>
        <p:txBody>
          <a:bodyPr wrap="square" rtlCol="0">
            <a:spAutoFit/>
          </a:bodyPr>
          <a:lstStyle/>
          <a:p>
            <a:pPr algn="ctr"/>
            <a:r>
              <a:rPr lang="it-IT" sz="4000" dirty="0" smtClean="0"/>
              <a:t>FOTO</a:t>
            </a:r>
          </a:p>
        </p:txBody>
      </p:sp>
      <p:sp>
        <p:nvSpPr>
          <p:cNvPr id="3" name="CasellaDiTesto 2"/>
          <p:cNvSpPr txBox="1"/>
          <p:nvPr/>
        </p:nvSpPr>
        <p:spPr>
          <a:xfrm>
            <a:off x="522307" y="1117362"/>
            <a:ext cx="8150011" cy="2954655"/>
          </a:xfrm>
          <a:prstGeom prst="rect">
            <a:avLst/>
          </a:prstGeom>
          <a:noFill/>
        </p:spPr>
        <p:txBody>
          <a:bodyPr wrap="square" rtlCol="0">
            <a:spAutoFit/>
          </a:bodyPr>
          <a:lstStyle/>
          <a:p>
            <a:r>
              <a:rPr lang="it-IT" sz="2400" dirty="0" smtClean="0"/>
              <a:t>Le foto contenute nel lavoro sono state scattate dagli alunni:</a:t>
            </a:r>
          </a:p>
          <a:p>
            <a:r>
              <a:rPr lang="it-IT" sz="2400" dirty="0"/>
              <a:t>ARBOREA FRANCESCO, BORRACCI IGNAZIO, BUONOMO GIORGIO, DI DONNA GIOVANNI, GUARINI LUCA, GUARINI MARCO, HOXHA SANTIAGO, IYALOO KUVALEN, SANITATE PIETRO, SAPONARO LEONARDO, SILLETTI WILSON, TAHIRI EMANUEL, ARMAGNO NOEMI, FARELLA GIOVANNA, PESOLE CARMELA, RAKIPLLARI MELISSA, SILLETTI </a:t>
            </a:r>
            <a:r>
              <a:rPr lang="it-IT" sz="2400" dirty="0" smtClean="0"/>
              <a:t>WENDY.</a:t>
            </a:r>
            <a:endParaRPr lang="it-IT" sz="2400" dirty="0"/>
          </a:p>
          <a:p>
            <a:endParaRPr lang="it-IT" dirty="0"/>
          </a:p>
        </p:txBody>
      </p:sp>
      <p:sp>
        <p:nvSpPr>
          <p:cNvPr id="4" name="CasellaDiTesto 3"/>
          <p:cNvSpPr txBox="1"/>
          <p:nvPr/>
        </p:nvSpPr>
        <p:spPr>
          <a:xfrm>
            <a:off x="6804248" y="5157192"/>
            <a:ext cx="1872208" cy="523220"/>
          </a:xfrm>
          <a:prstGeom prst="rect">
            <a:avLst/>
          </a:prstGeom>
          <a:noFill/>
        </p:spPr>
        <p:txBody>
          <a:bodyPr wrap="square" rtlCol="0">
            <a:spAutoFit/>
          </a:bodyPr>
          <a:lstStyle/>
          <a:p>
            <a:r>
              <a:rPr lang="it-IT" sz="2800" b="1" dirty="0" smtClean="0">
                <a:solidFill>
                  <a:srgbClr val="FF0000"/>
                </a:solidFill>
              </a:rPr>
              <a:t>Classe IVD</a:t>
            </a:r>
            <a:endParaRPr lang="it-IT" sz="2800" b="1" dirty="0">
              <a:solidFill>
                <a:srgbClr val="FF0000"/>
              </a:solidFill>
            </a:endParaRPr>
          </a:p>
        </p:txBody>
      </p:sp>
      <p:sp>
        <p:nvSpPr>
          <p:cNvPr id="5" name="CasellaDiTesto 4"/>
          <p:cNvSpPr txBox="1"/>
          <p:nvPr/>
        </p:nvSpPr>
        <p:spPr>
          <a:xfrm>
            <a:off x="1314974" y="6030236"/>
            <a:ext cx="7505498" cy="584775"/>
          </a:xfrm>
          <a:prstGeom prst="rect">
            <a:avLst/>
          </a:prstGeom>
          <a:noFill/>
        </p:spPr>
        <p:txBody>
          <a:bodyPr wrap="square" rtlCol="0">
            <a:spAutoFit/>
          </a:bodyPr>
          <a:lstStyle/>
          <a:p>
            <a:r>
              <a:rPr lang="it-IT" sz="3200" dirty="0" smtClean="0"/>
              <a:t>…e dall’insegnante Carmela Santamaria</a:t>
            </a:r>
            <a:endParaRPr lang="it-IT" sz="3200" dirty="0"/>
          </a:p>
        </p:txBody>
      </p:sp>
      <p:pic>
        <p:nvPicPr>
          <p:cNvPr id="3075" name="Picture 3" descr="C:\Users\Kraun\Pictures\img1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826" y="3933056"/>
            <a:ext cx="6178550"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907192"/>
      </p:ext>
    </p:extLst>
  </p:cSld>
  <p:clrMapOvr>
    <a:masterClrMapping/>
  </p:clrMapOvr>
  <mc:AlternateContent xmlns:mc="http://schemas.openxmlformats.org/markup-compatibility/2006" xmlns:p14="http://schemas.microsoft.com/office/powerpoint/2010/main">
    <mc:Choice Requires="p14">
      <p:transition spd="slow" p14:dur="1600" advTm="7094">
        <p14:conveyor dir="l"/>
      </p:transition>
    </mc:Choice>
    <mc:Fallback xmlns="">
      <p:transition spd="slow" advTm="7094">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310851" y="2967335"/>
            <a:ext cx="6522298" cy="923330"/>
          </a:xfrm>
          <a:prstGeom prst="rect">
            <a:avLst/>
          </a:prstGeom>
          <a:noFill/>
        </p:spPr>
        <p:txBody>
          <a:bodyPr wrap="none" lIns="91440" tIns="45720" rIns="91440" bIns="45720">
            <a:spAutoFit/>
          </a:bodyPr>
          <a:lstStyle/>
          <a:p>
            <a:pPr algn="ctr"/>
            <a:r>
              <a:rPr lang="it-IT"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grazie per l’attenzione</a:t>
            </a:r>
            <a:endParaRPr lang="it-IT"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72489572"/>
      </p:ext>
    </p:extLst>
  </p:cSld>
  <p:clrMapOvr>
    <a:masterClrMapping/>
  </p:clrMapOvr>
  <mc:AlternateContent xmlns:mc="http://schemas.openxmlformats.org/markup-compatibility/2006" xmlns:p14="http://schemas.microsoft.com/office/powerpoint/2010/main">
    <mc:Choice Requires="p14">
      <p:transition spd="slow" p14:dur="1500" advTm="3676">
        <p14:window dir="vert"/>
      </p:transition>
    </mc:Choice>
    <mc:Fallback xmlns="">
      <p:transition spd="slow" advTm="3676">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95536" y="692696"/>
            <a:ext cx="8280920" cy="1477328"/>
          </a:xfrm>
          <a:prstGeom prst="rect">
            <a:avLst/>
          </a:prstGeom>
          <a:solidFill>
            <a:schemeClr val="bg1"/>
          </a:solidFill>
        </p:spPr>
        <p:txBody>
          <a:bodyPr wrap="square">
            <a:spAutoFit/>
          </a:bodyPr>
          <a:lstStyle/>
          <a:p>
            <a:pPr algn="r"/>
            <a:r>
              <a:rPr lang="it-IT" dirty="0"/>
              <a:t>ARBOREA FRANCESCO, BORRACCI IGNAZIO, BUONOMO GIORGIO, DI DONNA GIOVANNI, GUARINI LUCA, GUARINI MARCO, HOXHA SANTIAGO, IYALOO KUVALEN, SANITATE PIETRO, SAPONARO LEONARDO, SILLETTI WILSON, TAHIRI EMANUEL, ARMAGNO NOEMI, FARELLA GIOVANNA, PESOLE CARMELA, RAKIPLLARI MELISSA, SILLETTI WENDY.</a:t>
            </a:r>
          </a:p>
        </p:txBody>
      </p:sp>
      <p:sp>
        <p:nvSpPr>
          <p:cNvPr id="5" name="CasellaDiTesto 4"/>
          <p:cNvSpPr txBox="1"/>
          <p:nvPr/>
        </p:nvSpPr>
        <p:spPr>
          <a:xfrm>
            <a:off x="6732240" y="270087"/>
            <a:ext cx="1872208" cy="369332"/>
          </a:xfrm>
          <a:prstGeom prst="rect">
            <a:avLst/>
          </a:prstGeom>
          <a:noFill/>
        </p:spPr>
        <p:txBody>
          <a:bodyPr wrap="square" rtlCol="0">
            <a:spAutoFit/>
          </a:bodyPr>
          <a:lstStyle/>
          <a:p>
            <a:pPr algn="r"/>
            <a:r>
              <a:rPr lang="it-IT" dirty="0" smtClean="0">
                <a:solidFill>
                  <a:srgbClr val="FF0000"/>
                </a:solidFill>
              </a:rPr>
              <a:t>Nomi alunni:</a:t>
            </a:r>
            <a:endParaRPr lang="it-IT" dirty="0">
              <a:solidFill>
                <a:srgbClr val="FF0000"/>
              </a:solidFill>
            </a:endParaRPr>
          </a:p>
        </p:txBody>
      </p:sp>
      <p:sp>
        <p:nvSpPr>
          <p:cNvPr id="6" name="CasellaDiTesto 5"/>
          <p:cNvSpPr txBox="1"/>
          <p:nvPr/>
        </p:nvSpPr>
        <p:spPr>
          <a:xfrm>
            <a:off x="539552" y="2492896"/>
            <a:ext cx="7488832" cy="369332"/>
          </a:xfrm>
          <a:prstGeom prst="rect">
            <a:avLst/>
          </a:prstGeom>
          <a:noFill/>
        </p:spPr>
        <p:txBody>
          <a:bodyPr wrap="square" rtlCol="0">
            <a:spAutoFit/>
          </a:bodyPr>
          <a:lstStyle/>
          <a:p>
            <a:endParaRPr lang="it-IT" dirty="0"/>
          </a:p>
        </p:txBody>
      </p:sp>
      <p:sp>
        <p:nvSpPr>
          <p:cNvPr id="7" name="CasellaDiTesto 6"/>
          <p:cNvSpPr txBox="1"/>
          <p:nvPr/>
        </p:nvSpPr>
        <p:spPr>
          <a:xfrm>
            <a:off x="4283967" y="2513897"/>
            <a:ext cx="4347037" cy="1754326"/>
          </a:xfrm>
          <a:prstGeom prst="rect">
            <a:avLst/>
          </a:prstGeom>
          <a:solidFill>
            <a:schemeClr val="bg1"/>
          </a:solidFill>
        </p:spPr>
        <p:txBody>
          <a:bodyPr wrap="square" rtlCol="0">
            <a:spAutoFit/>
          </a:bodyPr>
          <a:lstStyle/>
          <a:p>
            <a:pPr algn="r"/>
            <a:r>
              <a:rPr lang="it-IT" dirty="0">
                <a:solidFill>
                  <a:srgbClr val="FF0000"/>
                </a:solidFill>
              </a:rPr>
              <a:t>INSEGNANTE REFERENTE DEL PROGETTO:  </a:t>
            </a:r>
          </a:p>
          <a:p>
            <a:pPr algn="r"/>
            <a:r>
              <a:rPr lang="it-IT" dirty="0"/>
              <a:t>SANTAMARIA CARMELA </a:t>
            </a:r>
          </a:p>
          <a:p>
            <a:pPr algn="r"/>
            <a:r>
              <a:rPr lang="it-IT" dirty="0"/>
              <a:t>TEL. 08047854556 </a:t>
            </a:r>
          </a:p>
          <a:p>
            <a:pPr algn="r"/>
            <a:r>
              <a:rPr lang="it-IT" dirty="0"/>
              <a:t>CELL. 3490833430</a:t>
            </a:r>
          </a:p>
          <a:p>
            <a:pPr algn="r"/>
            <a:r>
              <a:rPr lang="it-IT" dirty="0"/>
              <a:t>EMAIL: giovannirubino@libero.it</a:t>
            </a:r>
          </a:p>
          <a:p>
            <a:endParaRPr lang="it-IT" dirty="0"/>
          </a:p>
        </p:txBody>
      </p:sp>
      <p:sp>
        <p:nvSpPr>
          <p:cNvPr id="8" name="CasellaDiTesto 7"/>
          <p:cNvSpPr txBox="1"/>
          <p:nvPr/>
        </p:nvSpPr>
        <p:spPr>
          <a:xfrm>
            <a:off x="4644008" y="4509120"/>
            <a:ext cx="4032448" cy="923330"/>
          </a:xfrm>
          <a:prstGeom prst="rect">
            <a:avLst/>
          </a:prstGeom>
          <a:solidFill>
            <a:schemeClr val="bg1"/>
          </a:solidFill>
        </p:spPr>
        <p:txBody>
          <a:bodyPr wrap="square" rtlCol="0">
            <a:spAutoFit/>
          </a:bodyPr>
          <a:lstStyle/>
          <a:p>
            <a:r>
              <a:rPr lang="it-IT" sz="5400" dirty="0" smtClean="0">
                <a:solidFill>
                  <a:srgbClr val="FF0000"/>
                </a:solidFill>
              </a:rPr>
              <a:t>Buona lettura</a:t>
            </a:r>
            <a:endParaRPr lang="it-IT" sz="5400" dirty="0">
              <a:solidFill>
                <a:srgbClr val="FF0000"/>
              </a:solidFill>
            </a:endParaRPr>
          </a:p>
        </p:txBody>
      </p:sp>
      <p:pic>
        <p:nvPicPr>
          <p:cNvPr id="4098" name="Picture 2" descr="C:\Users\Kraun\Pictures\DSC_02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677562"/>
            <a:ext cx="3996444" cy="302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548144"/>
      </p:ext>
    </p:extLst>
  </p:cSld>
  <p:clrMapOvr>
    <a:masterClrMapping/>
  </p:clrMapOvr>
  <mc:AlternateContent xmlns:mc="http://schemas.openxmlformats.org/markup-compatibility/2006" xmlns:p14="http://schemas.microsoft.com/office/powerpoint/2010/main">
    <mc:Choice Requires="p14">
      <p:transition spd="slow" p14:dur="3400" advTm="3168">
        <p14:reveal/>
      </p:transition>
    </mc:Choice>
    <mc:Fallback xmlns="">
      <p:transition spd="slow" advTm="3168">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797595" y="188640"/>
            <a:ext cx="7632848" cy="923330"/>
          </a:xfrm>
          <a:prstGeom prst="rect">
            <a:avLst/>
          </a:prstGeom>
          <a:solidFill>
            <a:schemeClr val="bg1"/>
          </a:solidFill>
        </p:spPr>
        <p:txBody>
          <a:bodyPr wrap="square" rtlCol="0">
            <a:spAutoFit/>
          </a:bodyPr>
          <a:lstStyle/>
          <a:p>
            <a:pPr algn="r"/>
            <a:r>
              <a:rPr lang="it-IT" i="1" dirty="0" smtClean="0"/>
              <a:t>Le attività svolte sono state un’esplosione di entusiasmo e interesse, notevole la produzione di testi scritti da parte degli alunni inerenti gli argomenti trattati.</a:t>
            </a:r>
          </a:p>
          <a:p>
            <a:pPr algn="r"/>
            <a:r>
              <a:rPr lang="it-IT" i="1" dirty="0" smtClean="0">
                <a:solidFill>
                  <a:srgbClr val="FF0000"/>
                </a:solidFill>
              </a:rPr>
              <a:t>Vi presentiamo un testo molto significativo  prodotto alla fine del percorso.</a:t>
            </a:r>
            <a:endParaRPr lang="it-IT" i="1" dirty="0">
              <a:solidFill>
                <a:srgbClr val="FF0000"/>
              </a:solidFill>
            </a:endParaRPr>
          </a:p>
        </p:txBody>
      </p:sp>
      <p:sp>
        <p:nvSpPr>
          <p:cNvPr id="2" name="CasellaDiTesto 1"/>
          <p:cNvSpPr txBox="1"/>
          <p:nvPr/>
        </p:nvSpPr>
        <p:spPr>
          <a:xfrm>
            <a:off x="4245247" y="3186445"/>
            <a:ext cx="4650531" cy="3108543"/>
          </a:xfrm>
          <a:prstGeom prst="rect">
            <a:avLst/>
          </a:prstGeom>
          <a:noFill/>
        </p:spPr>
        <p:txBody>
          <a:bodyPr wrap="square" rtlCol="0">
            <a:spAutoFit/>
          </a:bodyPr>
          <a:lstStyle/>
          <a:p>
            <a:r>
              <a:rPr lang="it-IT" dirty="0"/>
              <a:t> </a:t>
            </a:r>
            <a:r>
              <a:rPr lang="it-IT" dirty="0" smtClean="0"/>
              <a:t>   </a:t>
            </a:r>
            <a:r>
              <a:rPr lang="it-IT" sz="2800" b="1" dirty="0" smtClean="0"/>
              <a:t>0gni </a:t>
            </a:r>
            <a:r>
              <a:rPr lang="it-IT" sz="2800" b="1" dirty="0"/>
              <a:t>volta che torno da Torre a Mare si apre davanti a me un bellissimo paesaggio fatto di case moderne, ville con tanto verde e qua e là spuntano palazzi alti e palazzi bassi.</a:t>
            </a:r>
          </a:p>
        </p:txBody>
      </p:sp>
      <p:sp>
        <p:nvSpPr>
          <p:cNvPr id="5" name="Rettangolo 4"/>
          <p:cNvSpPr/>
          <p:nvPr/>
        </p:nvSpPr>
        <p:spPr>
          <a:xfrm>
            <a:off x="3635896" y="1114638"/>
            <a:ext cx="5229964" cy="1754326"/>
          </a:xfrm>
          <a:prstGeom prst="rect">
            <a:avLst/>
          </a:prstGeom>
          <a:noFill/>
        </p:spPr>
        <p:txBody>
          <a:bodyPr wrap="square" lIns="91440" tIns="45720" rIns="91440" bIns="45720">
            <a:spAutoFit/>
          </a:bodyPr>
          <a:lstStyle/>
          <a:p>
            <a:pPr algn="r"/>
            <a:r>
              <a:rPr lang="it-IT" sz="5400" b="1" cap="none" spc="0" dirty="0" smtClean="0">
                <a:ln w="10541" cmpd="sng">
                  <a:solidFill>
                    <a:schemeClr val="accent1">
                      <a:shade val="88000"/>
                      <a:satMod val="110000"/>
                    </a:schemeClr>
                  </a:solidFill>
                  <a:prstDash val="solid"/>
                </a:ln>
                <a:solidFill>
                  <a:srgbClr val="9900FF"/>
                </a:solidFill>
                <a:effectLst/>
              </a:rPr>
              <a:t>Il posto più bello </a:t>
            </a:r>
          </a:p>
          <a:p>
            <a:pPr algn="r"/>
            <a:r>
              <a:rPr lang="it-IT" sz="5400" b="1" cap="none" spc="0" dirty="0" smtClean="0">
                <a:ln w="10541" cmpd="sng">
                  <a:solidFill>
                    <a:schemeClr val="accent1">
                      <a:shade val="88000"/>
                      <a:satMod val="110000"/>
                    </a:schemeClr>
                  </a:solidFill>
                  <a:prstDash val="solid"/>
                </a:ln>
                <a:solidFill>
                  <a:srgbClr val="9900FF"/>
                </a:solidFill>
                <a:effectLst/>
              </a:rPr>
              <a:t>del mondo</a:t>
            </a:r>
            <a:endParaRPr lang="it-IT" sz="5400" b="1" cap="none" spc="0" dirty="0">
              <a:ln w="10541" cmpd="sng">
                <a:solidFill>
                  <a:schemeClr val="accent1">
                    <a:shade val="88000"/>
                    <a:satMod val="110000"/>
                  </a:schemeClr>
                </a:solidFill>
                <a:prstDash val="solid"/>
              </a:ln>
              <a:solidFill>
                <a:srgbClr val="9900FF"/>
              </a:solidFill>
              <a:effectLs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27" y="1779170"/>
            <a:ext cx="3672388" cy="4515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71558661"/>
      </p:ext>
    </p:extLst>
  </p:cSld>
  <p:clrMapOvr>
    <a:masterClrMapping/>
  </p:clrMapOvr>
  <mc:AlternateContent xmlns:mc="http://schemas.openxmlformats.org/markup-compatibility/2006" xmlns:p14="http://schemas.microsoft.com/office/powerpoint/2010/main">
    <mc:Choice Requires="p14">
      <p:transition spd="slow" p14:dur="1300" advTm="16842">
        <p14:pan dir="u"/>
      </p:transition>
    </mc:Choice>
    <mc:Fallback xmlns="">
      <p:transition spd="slow" advTm="16842">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539552" y="260648"/>
            <a:ext cx="8280920" cy="1384995"/>
          </a:xfrm>
          <a:prstGeom prst="rect">
            <a:avLst/>
          </a:prstGeom>
          <a:noFill/>
        </p:spPr>
        <p:txBody>
          <a:bodyPr wrap="square" rtlCol="0">
            <a:spAutoFit/>
          </a:bodyPr>
          <a:lstStyle/>
          <a:p>
            <a:r>
              <a:rPr lang="it-IT" b="1" dirty="0"/>
              <a:t> </a:t>
            </a:r>
            <a:r>
              <a:rPr lang="it-IT" sz="2800" b="1" dirty="0"/>
              <a:t>Il cuore mi comincia a battere forte per l’emozione, posso vedere il campanile della chiesa Madre, la cupola della chiesa di Santa Maria del Soccorso.</a:t>
            </a:r>
          </a:p>
        </p:txBody>
      </p:sp>
      <p:pic>
        <p:nvPicPr>
          <p:cNvPr id="1026" name="Picture 2" descr="C:\Users\Kraun\Pictures\soccorso\DSC_0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645643"/>
            <a:ext cx="6552728" cy="4572786"/>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971600" y="6218429"/>
            <a:ext cx="6547751" cy="276999"/>
          </a:xfrm>
          <a:prstGeom prst="rect">
            <a:avLst/>
          </a:prstGeom>
          <a:solidFill>
            <a:schemeClr val="accent6">
              <a:lumMod val="75000"/>
            </a:schemeClr>
          </a:solidFill>
        </p:spPr>
        <p:txBody>
          <a:bodyPr wrap="square" rtlCol="0">
            <a:spAutoFit/>
          </a:bodyPr>
          <a:lstStyle/>
          <a:p>
            <a:r>
              <a:rPr lang="it-IT" sz="1200" dirty="0" smtClean="0"/>
              <a:t>Chiesa di S.M. Soccorso Noicattaro- dipinto su tela dell’alunno Sanitate  Pietro</a:t>
            </a:r>
            <a:endParaRPr lang="it-IT" sz="1200" dirty="0"/>
          </a:p>
        </p:txBody>
      </p:sp>
    </p:spTree>
    <p:custDataLst>
      <p:tags r:id="rId1"/>
    </p:custDataLst>
    <p:extLst>
      <p:ext uri="{BB962C8B-B14F-4D97-AF65-F5344CB8AC3E}">
        <p14:creationId xmlns:p14="http://schemas.microsoft.com/office/powerpoint/2010/main" val="1757700634"/>
      </p:ext>
    </p:extLst>
  </p:cSld>
  <p:clrMapOvr>
    <a:masterClrMapping/>
  </p:clrMapOvr>
  <mc:AlternateContent xmlns:mc="http://schemas.openxmlformats.org/markup-compatibility/2006" xmlns:p14="http://schemas.microsoft.com/office/powerpoint/2010/main">
    <mc:Choice Requires="p14">
      <p:transition spd="slow" p14:dur="1300" advTm="7472">
        <p14:pan dir="u"/>
      </p:transition>
    </mc:Choice>
    <mc:Fallback xmlns="">
      <p:transition spd="slow" advTm="747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95536" y="332656"/>
            <a:ext cx="8352928" cy="3108543"/>
          </a:xfrm>
          <a:prstGeom prst="rect">
            <a:avLst/>
          </a:prstGeom>
          <a:noFill/>
        </p:spPr>
        <p:txBody>
          <a:bodyPr wrap="square" rtlCol="0">
            <a:spAutoFit/>
          </a:bodyPr>
          <a:lstStyle/>
          <a:p>
            <a:r>
              <a:rPr lang="it-IT" dirty="0"/>
              <a:t> </a:t>
            </a:r>
            <a:r>
              <a:rPr lang="it-IT" sz="2800" b="1" dirty="0"/>
              <a:t>Il sole fa brillare le facciate delle case che sembrano pulite e brillanti.</a:t>
            </a:r>
          </a:p>
          <a:p>
            <a:r>
              <a:rPr lang="it-IT" sz="2800" b="1" dirty="0"/>
              <a:t>    Intorno al paese gli spazi ordinati del campi coltivati: tendoni di uva da tavola, i tendoni sembrano tanti battaglioni di soldati schierati a difendere le persone di questo paese molto laborioso. Nella campagna ci sono anche alberi di ulivi ,di mandorla, da frutta.</a:t>
            </a:r>
          </a:p>
        </p:txBody>
      </p:sp>
      <p:pic>
        <p:nvPicPr>
          <p:cNvPr id="3" name="Picture 4" descr="C:\Users\Kraun\Pictures\img0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966503" y="3002049"/>
            <a:ext cx="2765293" cy="39072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Users\Kraun\Pictures\img06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159602" y="3001984"/>
            <a:ext cx="2765293" cy="390735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46134766"/>
      </p:ext>
    </p:extLst>
  </p:cSld>
  <p:clrMapOvr>
    <a:masterClrMapping/>
  </p:clrMapOvr>
  <mc:AlternateContent xmlns:mc="http://schemas.openxmlformats.org/markup-compatibility/2006" xmlns:p14="http://schemas.microsoft.com/office/powerpoint/2010/main">
    <mc:Choice Requires="p14">
      <p:transition spd="slow" p14:dur="1300" advTm="12036">
        <p14:pan dir="u"/>
      </p:transition>
    </mc:Choice>
    <mc:Fallback xmlns="">
      <p:transition spd="slow" advTm="1203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188640"/>
            <a:ext cx="8496944" cy="2523768"/>
          </a:xfrm>
          <a:prstGeom prst="rect">
            <a:avLst/>
          </a:prstGeom>
          <a:noFill/>
        </p:spPr>
        <p:txBody>
          <a:bodyPr wrap="square" rtlCol="0">
            <a:spAutoFit/>
          </a:bodyPr>
          <a:lstStyle/>
          <a:p>
            <a:r>
              <a:rPr lang="it-IT" sz="2800" b="1" dirty="0" smtClean="0"/>
              <a:t>   Ogni </a:t>
            </a:r>
            <a:r>
              <a:rPr lang="it-IT" sz="2800" b="1" dirty="0"/>
              <a:t>tanto si scorge un pezzo di terreno incolto, pieno di erbacce, sicuramente quel campo non è stato abbandonato, ma riposa per poi riprendere, dopo un po’ di anni, a donare i suoi frutti grazie al lavoro instancabile del contadino </a:t>
            </a:r>
            <a:r>
              <a:rPr lang="it-IT" sz="2800" b="1" dirty="0" err="1"/>
              <a:t>nojano</a:t>
            </a:r>
            <a:r>
              <a:rPr lang="it-IT" sz="2800" b="1" dirty="0"/>
              <a:t>.</a:t>
            </a:r>
          </a:p>
          <a:p>
            <a:endParaRPr lang="it-IT" dirty="0"/>
          </a:p>
        </p:txBody>
      </p:sp>
      <p:pic>
        <p:nvPicPr>
          <p:cNvPr id="4" name="Picture 4" descr="C:\Users\Kraun\Pictures\img06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155633" y="1452880"/>
            <a:ext cx="4339493" cy="613149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18436704"/>
      </p:ext>
    </p:extLst>
  </p:cSld>
  <p:clrMapOvr>
    <a:masterClrMapping/>
  </p:clrMapOvr>
  <mc:AlternateContent xmlns:mc="http://schemas.openxmlformats.org/markup-compatibility/2006" xmlns:p14="http://schemas.microsoft.com/office/powerpoint/2010/main">
    <mc:Choice Requires="p14">
      <p:transition spd="slow" p14:dur="1300" advTm="7344">
        <p14:pan dir="u"/>
      </p:transition>
    </mc:Choice>
    <mc:Fallback xmlns="">
      <p:transition spd="slow" advTm="734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09657" y="244737"/>
            <a:ext cx="8496944" cy="2677656"/>
          </a:xfrm>
          <a:prstGeom prst="rect">
            <a:avLst/>
          </a:prstGeom>
          <a:noFill/>
        </p:spPr>
        <p:txBody>
          <a:bodyPr wrap="square" rtlCol="0">
            <a:spAutoFit/>
          </a:bodyPr>
          <a:lstStyle/>
          <a:p>
            <a:r>
              <a:rPr lang="it-IT" dirty="0"/>
              <a:t> </a:t>
            </a:r>
            <a:r>
              <a:rPr lang="it-IT" sz="2800" b="1" dirty="0"/>
              <a:t>Dietro di me il mare fa da sfondo a  questa dolce distesa di pianura fruttuosa</a:t>
            </a:r>
            <a:r>
              <a:rPr lang="it-IT" sz="2800" b="1" dirty="0" smtClean="0"/>
              <a:t>.</a:t>
            </a:r>
          </a:p>
          <a:p>
            <a:endParaRPr lang="it-IT" sz="2800" dirty="0"/>
          </a:p>
          <a:p>
            <a:endParaRPr lang="it-IT" sz="2800" dirty="0" smtClean="0"/>
          </a:p>
          <a:p>
            <a:endParaRPr lang="it-IT" sz="2800" dirty="0"/>
          </a:p>
          <a:p>
            <a:r>
              <a:rPr lang="it-IT" sz="2800" dirty="0"/>
              <a:t>    </a:t>
            </a:r>
            <a:endParaRPr lang="it-IT" sz="2800" b="1" dirty="0"/>
          </a:p>
        </p:txBody>
      </p:sp>
      <p:pic>
        <p:nvPicPr>
          <p:cNvPr id="2050" name="Picture 2" descr="C:\Users\Kraun\Pictures\DSC_02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428" y="1412776"/>
            <a:ext cx="8616044" cy="51845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62516567"/>
      </p:ext>
    </p:extLst>
  </p:cSld>
  <p:clrMapOvr>
    <a:masterClrMapping/>
  </p:clrMapOvr>
  <mc:AlternateContent xmlns:mc="http://schemas.openxmlformats.org/markup-compatibility/2006" xmlns:p14="http://schemas.microsoft.com/office/powerpoint/2010/main">
    <mc:Choice Requires="p14">
      <p:transition p14:dur="100" advTm="5197">
        <p:cut/>
      </p:transition>
    </mc:Choice>
    <mc:Fallback xmlns="">
      <p:transition advTm="5197">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260648"/>
            <a:ext cx="8568952" cy="2677656"/>
          </a:xfrm>
          <a:prstGeom prst="rect">
            <a:avLst/>
          </a:prstGeom>
          <a:noFill/>
        </p:spPr>
        <p:txBody>
          <a:bodyPr wrap="square" rtlCol="0">
            <a:spAutoFit/>
          </a:bodyPr>
          <a:lstStyle/>
          <a:p>
            <a:r>
              <a:rPr lang="it-IT" sz="2800" b="1" dirty="0" smtClean="0"/>
              <a:t>     Sopra </a:t>
            </a:r>
            <a:r>
              <a:rPr lang="it-IT" sz="2800" b="1" dirty="0"/>
              <a:t>tutto splende il cielo azzurro, qualche nuvola passa veloce, ma non si ferma a regalare un po’ di pioggia necessaria ai campi di uva, per fortuna l’acqua che serve sarà estratta dal cuore profondo della terra coi i pozzi artesiani. </a:t>
            </a:r>
          </a:p>
          <a:p>
            <a:r>
              <a:rPr lang="it-IT" sz="2800" b="1" dirty="0"/>
              <a:t>     </a:t>
            </a:r>
            <a:endParaRPr lang="it-IT" sz="2800" dirty="0"/>
          </a:p>
        </p:txBody>
      </p:sp>
      <p:pic>
        <p:nvPicPr>
          <p:cNvPr id="3" name="Immagine 2" descr="C:\Users\Kraun\Desktop\iiiiiiiiiiiiiiiiiiiiiiiiiiiiiiiiiiiiiiiiiiiiiiiiiiiii\12.JPG"/>
          <p:cNvPicPr/>
          <p:nvPr/>
        </p:nvPicPr>
        <p:blipFill rotWithShape="1">
          <a:blip r:embed="rId3" cstate="print">
            <a:extLst>
              <a:ext uri="{28A0092B-C50C-407E-A947-70E740481C1C}">
                <a14:useLocalDpi xmlns:a14="http://schemas.microsoft.com/office/drawing/2010/main" val="0"/>
              </a:ext>
            </a:extLst>
          </a:blip>
          <a:srcRect l="10267" t="2800" r="18329" b="2429"/>
          <a:stretch/>
        </p:blipFill>
        <p:spPr bwMode="auto">
          <a:xfrm rot="5400000">
            <a:off x="4805819" y="2366674"/>
            <a:ext cx="4176464" cy="3708827"/>
          </a:xfrm>
          <a:prstGeom prst="rect">
            <a:avLst/>
          </a:prstGeom>
          <a:noFill/>
          <a:ln>
            <a:noFill/>
          </a:ln>
          <a:extLst>
            <a:ext uri="{53640926-AAD7-44D8-BBD7-CCE9431645EC}">
              <a14:shadowObscured xmlns:a14="http://schemas.microsoft.com/office/drawing/2010/main"/>
            </a:ext>
          </a:extLst>
        </p:spPr>
      </p:pic>
      <p:sp>
        <p:nvSpPr>
          <p:cNvPr id="4" name="CasellaDiTesto 3"/>
          <p:cNvSpPr txBox="1"/>
          <p:nvPr/>
        </p:nvSpPr>
        <p:spPr>
          <a:xfrm>
            <a:off x="287109" y="2564904"/>
            <a:ext cx="4752528" cy="3970318"/>
          </a:xfrm>
          <a:prstGeom prst="rect">
            <a:avLst/>
          </a:prstGeom>
          <a:noFill/>
        </p:spPr>
        <p:txBody>
          <a:bodyPr wrap="square" rtlCol="0">
            <a:spAutoFit/>
          </a:bodyPr>
          <a:lstStyle/>
          <a:p>
            <a:r>
              <a:rPr lang="it-IT" sz="2800" b="1" dirty="0"/>
              <a:t>Una storia magica che ha permesso di trasformare in oro le pietre di questo territorio. </a:t>
            </a:r>
          </a:p>
          <a:p>
            <a:r>
              <a:rPr lang="it-IT" sz="2800" b="1" dirty="0"/>
              <a:t>    Basta pensare che Noicattaro è diventato uno dei cento paesi più ricchi dell’Italia. </a:t>
            </a:r>
          </a:p>
          <a:p>
            <a:endParaRPr lang="it-IT" sz="2800" dirty="0"/>
          </a:p>
        </p:txBody>
      </p:sp>
    </p:spTree>
    <p:custDataLst>
      <p:tags r:id="rId1"/>
    </p:custDataLst>
    <p:extLst>
      <p:ext uri="{BB962C8B-B14F-4D97-AF65-F5344CB8AC3E}">
        <p14:creationId xmlns:p14="http://schemas.microsoft.com/office/powerpoint/2010/main" val="2654623196"/>
      </p:ext>
    </p:extLst>
  </p:cSld>
  <p:clrMapOvr>
    <a:masterClrMapping/>
  </p:clrMapOvr>
  <mc:AlternateContent xmlns:mc="http://schemas.openxmlformats.org/markup-compatibility/2006" xmlns:p14="http://schemas.microsoft.com/office/powerpoint/2010/main">
    <mc:Choice Requires="p14">
      <p:transition spd="slow" p14:dur="1300" advTm="11698">
        <p14:pan dir="u"/>
      </p:transition>
    </mc:Choice>
    <mc:Fallback xmlns="">
      <p:transition spd="slow" advTm="1169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2|2|2.8"/>
</p:tagLst>
</file>

<file path=ppt/tags/tag2.xml><?xml version="1.0" encoding="utf-8"?>
<p:tagLst xmlns:a="http://schemas.openxmlformats.org/drawingml/2006/main" xmlns:r="http://schemas.openxmlformats.org/officeDocument/2006/relationships" xmlns:p="http://schemas.openxmlformats.org/presentationml/2006/main">
  <p:tag name="TIMING" val="|2.4|2.1"/>
</p:tagLst>
</file>

<file path=ppt/tags/tag3.xml><?xml version="1.0" encoding="utf-8"?>
<p:tagLst xmlns:a="http://schemas.openxmlformats.org/drawingml/2006/main" xmlns:r="http://schemas.openxmlformats.org/officeDocument/2006/relationships" xmlns:p="http://schemas.openxmlformats.org/presentationml/2006/main">
  <p:tag name="TIMING" val="|2.5|2.4|3.8|1.3"/>
</p:tagLst>
</file>

<file path=ppt/tags/tag4.xml><?xml version="1.0" encoding="utf-8"?>
<p:tagLst xmlns:a="http://schemas.openxmlformats.org/drawingml/2006/main" xmlns:r="http://schemas.openxmlformats.org/officeDocument/2006/relationships" xmlns:p="http://schemas.openxmlformats.org/presentationml/2006/main">
  <p:tag name="TIMING" val="|1.6|3"/>
</p:tagLst>
</file>

<file path=ppt/tags/tag5.xml><?xml version="1.0" encoding="utf-8"?>
<p:tagLst xmlns:a="http://schemas.openxmlformats.org/drawingml/2006/main" xmlns:r="http://schemas.openxmlformats.org/officeDocument/2006/relationships" xmlns:p="http://schemas.openxmlformats.org/presentationml/2006/main">
  <p:tag name="TIMING" val="|1.4|1.5"/>
</p:tagLst>
</file>

<file path=ppt/tags/tag6.xml><?xml version="1.0" encoding="utf-8"?>
<p:tagLst xmlns:a="http://schemas.openxmlformats.org/drawingml/2006/main" xmlns:r="http://schemas.openxmlformats.org/officeDocument/2006/relationships" xmlns:p="http://schemas.openxmlformats.org/presentationml/2006/main">
  <p:tag name="TIMING" val="|0.7|4.2|3.2|2.2"/>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TotalTime>
  <Words>1330</Words>
  <Application>Microsoft Office PowerPoint</Application>
  <PresentationFormat>Presentazione su schermo (4:3)</PresentationFormat>
  <Paragraphs>108</Paragraphs>
  <Slides>24</Slides>
  <Notes>1</Notes>
  <HiddenSlides>0</HiddenSlides>
  <MMClips>1</MMClips>
  <ScaleCrop>false</ScaleCrop>
  <HeadingPairs>
    <vt:vector size="4" baseType="variant">
      <vt:variant>
        <vt:lpstr>Tema</vt:lpstr>
      </vt:variant>
      <vt:variant>
        <vt:i4>1</vt:i4>
      </vt:variant>
      <vt:variant>
        <vt:lpstr>Titoli diapositive</vt:lpstr>
      </vt:variant>
      <vt:variant>
        <vt:i4>24</vt:i4>
      </vt:variant>
    </vt:vector>
  </HeadingPairs>
  <TitlesOfParts>
    <vt:vector size="25"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Kraun</dc:creator>
  <cp:lastModifiedBy>Kraun</cp:lastModifiedBy>
  <cp:revision>24</cp:revision>
  <dcterms:created xsi:type="dcterms:W3CDTF">2016-04-22T21:45:08Z</dcterms:created>
  <dcterms:modified xsi:type="dcterms:W3CDTF">2017-04-14T05:11:22Z</dcterms:modified>
</cp:coreProperties>
</file>